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85" r:id="rId5"/>
  </p:sldMasterIdLst>
  <p:notesMasterIdLst>
    <p:notesMasterId r:id="rId24"/>
  </p:notesMasterIdLst>
  <p:sldIdLst>
    <p:sldId id="313" r:id="rId6"/>
    <p:sldId id="393" r:id="rId7"/>
    <p:sldId id="394" r:id="rId8"/>
    <p:sldId id="395" r:id="rId9"/>
    <p:sldId id="397" r:id="rId10"/>
    <p:sldId id="398" r:id="rId11"/>
    <p:sldId id="399" r:id="rId12"/>
    <p:sldId id="400" r:id="rId13"/>
    <p:sldId id="401" r:id="rId14"/>
    <p:sldId id="402" r:id="rId15"/>
    <p:sldId id="361" r:id="rId16"/>
    <p:sldId id="358" r:id="rId17"/>
    <p:sldId id="372" r:id="rId18"/>
    <p:sldId id="403" r:id="rId19"/>
    <p:sldId id="404" r:id="rId20"/>
    <p:sldId id="405" r:id="rId21"/>
    <p:sldId id="406" r:id="rId22"/>
    <p:sldId id="407" r:id="rId23"/>
  </p:sldIdLst>
  <p:sldSz cx="12192000" cy="6858000"/>
  <p:notesSz cx="6797675" cy="9926638"/>
  <p:defaultTextStyle>
    <a:defPPr>
      <a:defRPr lang="fi-FI"/>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2" autoAdjust="0"/>
    <p:restoredTop sz="86860" autoAdjust="0"/>
  </p:normalViewPr>
  <p:slideViewPr>
    <p:cSldViewPr snapToGrid="0" showGuides="1">
      <p:cViewPr varScale="1">
        <p:scale>
          <a:sx n="41" d="100"/>
          <a:sy n="41" d="100"/>
        </p:scale>
        <p:origin x="664" y="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6C29376-E0E5-45D3-A47C-40F2C82B784B}" type="datetimeFigureOut">
              <a:rPr lang="fi-FI" smtClean="0"/>
              <a:t>4.5.2020</a:t>
            </a:fld>
            <a:endParaRPr lang="fi-FI"/>
          </a:p>
        </p:txBody>
      </p:sp>
      <p:sp>
        <p:nvSpPr>
          <p:cNvPr id="4" name="Dian kuvan paikkamerkki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A1026B8-3F90-4952-9EEF-C366A478F4AA}" type="slidenum">
              <a:rPr lang="fi-FI" smtClean="0"/>
              <a:t>‹#›</a:t>
            </a:fld>
            <a:endParaRPr lang="fi-FI"/>
          </a:p>
        </p:txBody>
      </p:sp>
    </p:spTree>
    <p:extLst>
      <p:ext uri="{BB962C8B-B14F-4D97-AF65-F5344CB8AC3E}">
        <p14:creationId xmlns:p14="http://schemas.microsoft.com/office/powerpoint/2010/main" val="2242244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Otsikko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bwMode="black">
          <a:xfrm>
            <a:off x="936000" y="1376712"/>
            <a:ext cx="4896544" cy="1152128"/>
          </a:xfrm>
        </p:spPr>
        <p:txBody>
          <a:bodyPr anchor="b">
            <a:noAutofit/>
          </a:bodyPr>
          <a:lstStyle>
            <a:lvl1pPr>
              <a:defRPr sz="4000"/>
            </a:lvl1pPr>
          </a:lstStyle>
          <a:p>
            <a:r>
              <a:rPr lang="fi-FI"/>
              <a:t>Muokkaa perustyyl. napsautt.</a:t>
            </a:r>
            <a:endParaRPr lang="fi-FI" dirty="0"/>
          </a:p>
        </p:txBody>
      </p:sp>
      <p:sp>
        <p:nvSpPr>
          <p:cNvPr id="3" name="Alaotsikko 2"/>
          <p:cNvSpPr>
            <a:spLocks noGrp="1"/>
          </p:cNvSpPr>
          <p:nvPr>
            <p:ph type="subTitle" idx="1"/>
          </p:nvPr>
        </p:nvSpPr>
        <p:spPr bwMode="black">
          <a:xfrm>
            <a:off x="936000" y="2541292"/>
            <a:ext cx="4896544" cy="864000"/>
          </a:xfrm>
        </p:spPr>
        <p:txBody>
          <a:bodyPr anchor="b">
            <a:noAutofit/>
          </a:bodyPr>
          <a:lstStyle>
            <a:lvl1pPr marL="0" indent="0" algn="l">
              <a:buNone/>
              <a:defRPr sz="2000">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sp>
        <p:nvSpPr>
          <p:cNvPr id="8" name="Suorakulmio 7">
            <a:extLst>
              <a:ext uri="{FF2B5EF4-FFF2-40B4-BE49-F238E27FC236}">
                <a16:creationId xmlns:a16="http://schemas.microsoft.com/office/drawing/2014/main" id="{6F361342-592A-43F3-95A5-5D5C0CB41488}"/>
              </a:ext>
            </a:extLst>
          </p:cNvPr>
          <p:cNvSpPr/>
          <p:nvPr/>
        </p:nvSpPr>
        <p:spPr>
          <a:xfrm>
            <a:off x="11832000" y="0"/>
            <a:ext cx="360000" cy="6876000"/>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2" name="Kuva 11">
            <a:extLst>
              <a:ext uri="{FF2B5EF4-FFF2-40B4-BE49-F238E27FC236}">
                <a16:creationId xmlns:a16="http://schemas.microsoft.com/office/drawing/2014/main" id="{883D27C8-8310-4E5B-B2AF-AD705DE7B70E}"/>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5440" y="5517232"/>
            <a:ext cx="1350000" cy="540000"/>
          </a:xfrm>
          <a:prstGeom prst="rect">
            <a:avLst/>
          </a:prstGeom>
        </p:spPr>
      </p:pic>
      <p:grpSp>
        <p:nvGrpSpPr>
          <p:cNvPr id="10" name="Ryhmä 9">
            <a:extLst>
              <a:ext uri="{FF2B5EF4-FFF2-40B4-BE49-F238E27FC236}">
                <a16:creationId xmlns:a16="http://schemas.microsoft.com/office/drawing/2014/main" id="{62DD8249-3CE6-455B-A6A0-E4981FDF48E2}"/>
              </a:ext>
            </a:extLst>
          </p:cNvPr>
          <p:cNvGrpSpPr/>
          <p:nvPr/>
        </p:nvGrpSpPr>
        <p:grpSpPr bwMode="white">
          <a:xfrm>
            <a:off x="-1200" y="0"/>
            <a:ext cx="12194400" cy="6876000"/>
            <a:chOff x="-1200" y="0"/>
            <a:chExt cx="12194400" cy="6876000"/>
          </a:xfrm>
        </p:grpSpPr>
        <p:sp>
          <p:nvSpPr>
            <p:cNvPr id="11" name="Suorakulmio 10">
              <a:extLst>
                <a:ext uri="{FF2B5EF4-FFF2-40B4-BE49-F238E27FC236}">
                  <a16:creationId xmlns:a16="http://schemas.microsoft.com/office/drawing/2014/main" id="{9720C727-D834-42B4-BDB4-0D3E150E9AB2}"/>
                </a:ext>
              </a:extLst>
            </p:cNvPr>
            <p:cNvSpPr/>
            <p:nvPr/>
          </p:nvSpPr>
          <p:spPr bwMode="white">
            <a:xfrm>
              <a:off x="0" y="0"/>
              <a:ext cx="360000" cy="6876000"/>
            </a:xfrm>
            <a:prstGeom prst="rect">
              <a:avLst/>
            </a:prstGeom>
            <a:solidFill>
              <a:srgbClr val="FF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B3851D55-3BF3-4DA0-A760-6BAC01FE19CE}"/>
                </a:ext>
              </a:extLst>
            </p:cNvPr>
            <p:cNvSpPr/>
            <p:nvPr/>
          </p:nvSpPr>
          <p:spPr bwMode="white">
            <a:xfrm>
              <a:off x="11832000" y="0"/>
              <a:ext cx="360000" cy="6876000"/>
            </a:xfrm>
            <a:prstGeom prst="rect">
              <a:avLst/>
            </a:prstGeom>
            <a:solidFill>
              <a:srgbClr val="FF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429598BD-C80D-4DDB-973D-8F8D44F11BDD}"/>
                </a:ext>
              </a:extLst>
            </p:cNvPr>
            <p:cNvSpPr/>
            <p:nvPr/>
          </p:nvSpPr>
          <p:spPr bwMode="white">
            <a:xfrm>
              <a:off x="0" y="0"/>
              <a:ext cx="12193200" cy="360000"/>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Suorakulmio 16">
              <a:extLst>
                <a:ext uri="{FF2B5EF4-FFF2-40B4-BE49-F238E27FC236}">
                  <a16:creationId xmlns:a16="http://schemas.microsoft.com/office/drawing/2014/main" id="{D62F4F89-15E3-413D-8AAE-0E815D0561E4}"/>
                </a:ext>
              </a:extLst>
            </p:cNvPr>
            <p:cNvSpPr/>
            <p:nvPr/>
          </p:nvSpPr>
          <p:spPr bwMode="white">
            <a:xfrm>
              <a:off x="-1200" y="6514055"/>
              <a:ext cx="12193200" cy="360000"/>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4" name="Päivämäärän paikkamerkki 3">
            <a:extLst>
              <a:ext uri="{FF2B5EF4-FFF2-40B4-BE49-F238E27FC236}">
                <a16:creationId xmlns:a16="http://schemas.microsoft.com/office/drawing/2014/main" id="{11A173ED-014C-4EFB-92DF-A35D1FB266C8}"/>
              </a:ext>
            </a:extLst>
          </p:cNvPr>
          <p:cNvSpPr>
            <a:spLocks noGrp="1"/>
          </p:cNvSpPr>
          <p:nvPr>
            <p:ph type="dt" sz="half" idx="10"/>
          </p:nvPr>
        </p:nvSpPr>
        <p:spPr/>
        <p:txBody>
          <a:bodyPr/>
          <a:lstStyle>
            <a:lvl1pPr>
              <a:defRPr>
                <a:noFill/>
              </a:defRPr>
            </a:lvl1pPr>
          </a:lstStyle>
          <a:p>
            <a:r>
              <a:rPr lang="fi-FI"/>
              <a:t>9.4.2019</a:t>
            </a:r>
          </a:p>
        </p:txBody>
      </p:sp>
      <p:sp>
        <p:nvSpPr>
          <p:cNvPr id="5" name="Alatunnisteen paikkamerkki 4">
            <a:extLst>
              <a:ext uri="{FF2B5EF4-FFF2-40B4-BE49-F238E27FC236}">
                <a16:creationId xmlns:a16="http://schemas.microsoft.com/office/drawing/2014/main" id="{C872C4C4-959A-4566-8108-7B868A7F3C13}"/>
              </a:ext>
            </a:extLst>
          </p:cNvPr>
          <p:cNvSpPr>
            <a:spLocks noGrp="1"/>
          </p:cNvSpPr>
          <p:nvPr>
            <p:ph type="ftr" sz="quarter" idx="11"/>
          </p:nvPr>
        </p:nvSpPr>
        <p:spPr/>
        <p:txBody>
          <a:bodyPr/>
          <a:lstStyle>
            <a:lvl1pPr>
              <a:defRPr>
                <a:noFill/>
              </a:defRPr>
            </a:lvl1pPr>
          </a:lstStyle>
          <a:p>
            <a:r>
              <a:rPr lang="fi-FI"/>
              <a:t>Tomi Ståhl  Kela-tiedolla palvelua asiakkaille ja kumppaneille </a:t>
            </a:r>
          </a:p>
        </p:txBody>
      </p:sp>
      <p:sp>
        <p:nvSpPr>
          <p:cNvPr id="6" name="Dian numeron paikkamerkki 5">
            <a:extLst>
              <a:ext uri="{FF2B5EF4-FFF2-40B4-BE49-F238E27FC236}">
                <a16:creationId xmlns:a16="http://schemas.microsoft.com/office/drawing/2014/main" id="{EE6B517B-2AF1-48C3-8C47-5F0B4A63E891}"/>
              </a:ext>
            </a:extLst>
          </p:cNvPr>
          <p:cNvSpPr>
            <a:spLocks noGrp="1"/>
          </p:cNvSpPr>
          <p:nvPr>
            <p:ph type="sldNum" sz="quarter" idx="12"/>
          </p:nvPr>
        </p:nvSpPr>
        <p:spPr/>
        <p:txBody>
          <a:bodyPr/>
          <a:lstStyle>
            <a:lvl1pPr>
              <a:defRPr>
                <a:noFill/>
              </a:defRPr>
            </a:lvl1pPr>
          </a:lstStyle>
          <a:p>
            <a:fld id="{C1102951-5EEB-42EA-BA13-5951130365B5}" type="slidenum">
              <a:rPr lang="fi-FI" smtClean="0"/>
              <a:t>‹#›</a:t>
            </a:fld>
            <a:endParaRPr lang="fi-FI"/>
          </a:p>
        </p:txBody>
      </p:sp>
    </p:spTree>
    <p:extLst>
      <p:ext uri="{BB962C8B-B14F-4D97-AF65-F5344CB8AC3E}">
        <p14:creationId xmlns:p14="http://schemas.microsoft.com/office/powerpoint/2010/main" val="284827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tsikko ja sisältö 2">
    <p:spTree>
      <p:nvGrpSpPr>
        <p:cNvPr id="1" name=""/>
        <p:cNvGrpSpPr/>
        <p:nvPr/>
      </p:nvGrpSpPr>
      <p:grpSpPr>
        <a:xfrm>
          <a:off x="0" y="0"/>
          <a:ext cx="0" cy="0"/>
          <a:chOff x="0" y="0"/>
          <a:chExt cx="0" cy="0"/>
        </a:xfrm>
      </p:grpSpPr>
      <p:sp>
        <p:nvSpPr>
          <p:cNvPr id="3" name="Sisällön paikkamerkki 2"/>
          <p:cNvSpPr>
            <a:spLocks noGrp="1"/>
          </p:cNvSpPr>
          <p:nvPr>
            <p:ph sz="half" idx="1"/>
          </p:nvPr>
        </p:nvSpPr>
        <p:spPr>
          <a:xfrm>
            <a:off x="935999" y="1692000"/>
            <a:ext cx="5291999" cy="4176000"/>
          </a:xfrm>
        </p:spPr>
        <p:txBody>
          <a:bodyPr/>
          <a:lstStyle>
            <a:lvl1pPr>
              <a:defRPr sz="2400"/>
            </a:lvl1pPr>
            <a:lvl2pPr>
              <a:defRPr sz="2000"/>
            </a:lvl2pPr>
            <a:lvl3pPr>
              <a:defRPr sz="1800"/>
            </a:lvl3pPr>
            <a:lvl4pPr>
              <a:defRPr sz="1800"/>
            </a:lvl4pPr>
            <a:lvl5pPr>
              <a:defRPr sz="1800"/>
            </a:lvl5pPr>
            <a:lvl6pPr>
              <a:defRPr sz="2400"/>
            </a:lvl6pPr>
            <a:lvl7pPr>
              <a:defRPr sz="2400"/>
            </a:lvl7pPr>
            <a:lvl8pPr>
              <a:defRPr sz="2400"/>
            </a:lvl8pPr>
            <a:lvl9pPr>
              <a:defRPr sz="24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Päivämäärän paikkamerkki 4"/>
          <p:cNvSpPr>
            <a:spLocks noGrp="1"/>
          </p:cNvSpPr>
          <p:nvPr>
            <p:ph type="dt" sz="half" idx="10"/>
          </p:nvPr>
        </p:nvSpPr>
        <p:spPr/>
        <p:txBody>
          <a:bodyPr/>
          <a:lstStyle/>
          <a:p>
            <a:r>
              <a:rPr lang="fi-FI"/>
              <a:t>9.4.2019</a:t>
            </a:r>
          </a:p>
        </p:txBody>
      </p:sp>
      <p:sp>
        <p:nvSpPr>
          <p:cNvPr id="6" name="Alatunnisteen paikkamerkki 5"/>
          <p:cNvSpPr>
            <a:spLocks noGrp="1"/>
          </p:cNvSpPr>
          <p:nvPr>
            <p:ph type="ftr" sz="quarter" idx="11"/>
          </p:nvPr>
        </p:nvSpPr>
        <p:spPr/>
        <p:txBody>
          <a:bodyPr/>
          <a:lstStyle/>
          <a:p>
            <a:r>
              <a:rPr lang="fi-FI"/>
              <a:t>Tomi Ståhl  Kela-tiedolla palvelua asiakkaille ja kumppaneille </a:t>
            </a:r>
          </a:p>
        </p:txBody>
      </p:sp>
      <p:sp>
        <p:nvSpPr>
          <p:cNvPr id="7" name="Dian numeron paikkamerkki 6"/>
          <p:cNvSpPr>
            <a:spLocks noGrp="1"/>
          </p:cNvSpPr>
          <p:nvPr>
            <p:ph type="sldNum" sz="quarter" idx="12"/>
          </p:nvPr>
        </p:nvSpPr>
        <p:spPr/>
        <p:txBody>
          <a:bodyPr/>
          <a:lstStyle/>
          <a:p>
            <a:fld id="{E38D8271-015E-4BD9-B1A3-A057F5E8F4AB}" type="slidenum">
              <a:rPr lang="fi-FI" smtClean="0"/>
              <a:t>‹#›</a:t>
            </a:fld>
            <a:endParaRPr lang="fi-FI"/>
          </a:p>
        </p:txBody>
      </p:sp>
      <p:sp>
        <p:nvSpPr>
          <p:cNvPr id="8" name="Suorakulmio 7">
            <a:extLst>
              <a:ext uri="{FF2B5EF4-FFF2-40B4-BE49-F238E27FC236}">
                <a16:creationId xmlns:a16="http://schemas.microsoft.com/office/drawing/2014/main" id="{A9D7D629-6A64-49A2-A4F8-B706DCB4D13E}"/>
              </a:ext>
            </a:extLst>
          </p:cNvPr>
          <p:cNvSpPr/>
          <p:nvPr/>
        </p:nvSpPr>
        <p:spPr bwMode="hidden">
          <a:xfrm>
            <a:off x="6912000" y="360000"/>
            <a:ext cx="4914600" cy="5517272"/>
          </a:xfrm>
          <a:prstGeom prst="rect">
            <a:avLst/>
          </a:prstGeom>
          <a:solidFill>
            <a:srgbClr val="009CDB"/>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Otsikko 9">
            <a:extLst>
              <a:ext uri="{FF2B5EF4-FFF2-40B4-BE49-F238E27FC236}">
                <a16:creationId xmlns:a16="http://schemas.microsoft.com/office/drawing/2014/main" id="{0FE787D8-99A6-43C4-A221-9A76FC349A7B}"/>
              </a:ext>
            </a:extLst>
          </p:cNvPr>
          <p:cNvSpPr>
            <a:spLocks noGrp="1"/>
          </p:cNvSpPr>
          <p:nvPr>
            <p:ph type="title"/>
          </p:nvPr>
        </p:nvSpPr>
        <p:spPr>
          <a:xfrm>
            <a:off x="935999" y="378000"/>
            <a:ext cx="5291999" cy="1008000"/>
          </a:xfrm>
        </p:spPr>
        <p:txBody>
          <a:bodyPr/>
          <a:lstStyle/>
          <a:p>
            <a:r>
              <a:rPr lang="fi-FI"/>
              <a:t>Muokkaa perustyyl. napsautt.</a:t>
            </a:r>
            <a:endParaRPr lang="fi-FI" dirty="0"/>
          </a:p>
        </p:txBody>
      </p:sp>
      <p:pic>
        <p:nvPicPr>
          <p:cNvPr id="12" name="Kuva 11">
            <a:extLst>
              <a:ext uri="{FF2B5EF4-FFF2-40B4-BE49-F238E27FC236}">
                <a16:creationId xmlns:a16="http://schemas.microsoft.com/office/drawing/2014/main" id="{EF3AE57A-0A56-414E-8BDE-A049439E6DAD}"/>
              </a:ext>
            </a:extLst>
          </p:cNvPr>
          <p:cNvPicPr>
            <a:picLocks noChangeAspect="1"/>
          </p:cNvPicPr>
          <p:nvPr/>
        </p:nvPicPr>
        <p:blipFill rotWithShape="1">
          <a:blip r:embed="rId2">
            <a:extLst>
              <a:ext uri="{28A0092B-C50C-407E-A947-70E740481C1C}">
                <a14:useLocalDpi xmlns:a14="http://schemas.microsoft.com/office/drawing/2010/main" val="0"/>
              </a:ext>
            </a:extLst>
          </a:blip>
          <a:stretch/>
        </p:blipFill>
        <p:spPr>
          <a:xfrm>
            <a:off x="6726381" y="176926"/>
            <a:ext cx="5489619" cy="5521443"/>
          </a:xfrm>
          <a:prstGeom prst="rect">
            <a:avLst/>
          </a:prstGeom>
        </p:spPr>
      </p:pic>
    </p:spTree>
    <p:extLst>
      <p:ext uri="{BB962C8B-B14F-4D97-AF65-F5344CB8AC3E}">
        <p14:creationId xmlns:p14="http://schemas.microsoft.com/office/powerpoint/2010/main" val="2579269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tsikko ja sisältö 3">
    <p:spTree>
      <p:nvGrpSpPr>
        <p:cNvPr id="1" name=""/>
        <p:cNvGrpSpPr/>
        <p:nvPr/>
      </p:nvGrpSpPr>
      <p:grpSpPr>
        <a:xfrm>
          <a:off x="0" y="0"/>
          <a:ext cx="0" cy="0"/>
          <a:chOff x="0" y="0"/>
          <a:chExt cx="0" cy="0"/>
        </a:xfrm>
      </p:grpSpPr>
      <p:sp>
        <p:nvSpPr>
          <p:cNvPr id="3" name="Sisällön paikkamerkki 2"/>
          <p:cNvSpPr>
            <a:spLocks noGrp="1"/>
          </p:cNvSpPr>
          <p:nvPr>
            <p:ph sz="half" idx="1"/>
          </p:nvPr>
        </p:nvSpPr>
        <p:spPr>
          <a:xfrm>
            <a:off x="6251209" y="1692000"/>
            <a:ext cx="5555391" cy="4176000"/>
          </a:xfrm>
        </p:spPr>
        <p:txBody>
          <a:bodyPr/>
          <a:lstStyle>
            <a:lvl1pPr>
              <a:defRPr sz="2400"/>
            </a:lvl1pPr>
            <a:lvl2pPr>
              <a:defRPr sz="2000"/>
            </a:lvl2pPr>
            <a:lvl3pPr>
              <a:defRPr sz="1800"/>
            </a:lvl3pPr>
            <a:lvl4pPr>
              <a:defRPr sz="1800"/>
            </a:lvl4pPr>
            <a:lvl5pPr>
              <a:defRPr sz="1800"/>
            </a:lvl5pPr>
            <a:lvl6pPr>
              <a:defRPr sz="2400"/>
            </a:lvl6pPr>
            <a:lvl7pPr>
              <a:defRPr sz="2400"/>
            </a:lvl7pPr>
            <a:lvl8pPr>
              <a:defRPr sz="2400"/>
            </a:lvl8pPr>
            <a:lvl9pPr>
              <a:defRPr sz="24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Päivämäärän paikkamerkki 4"/>
          <p:cNvSpPr>
            <a:spLocks noGrp="1"/>
          </p:cNvSpPr>
          <p:nvPr>
            <p:ph type="dt" sz="half" idx="10"/>
          </p:nvPr>
        </p:nvSpPr>
        <p:spPr/>
        <p:txBody>
          <a:bodyPr/>
          <a:lstStyle/>
          <a:p>
            <a:r>
              <a:rPr lang="fi-FI"/>
              <a:t>9.4.2019</a:t>
            </a:r>
          </a:p>
        </p:txBody>
      </p:sp>
      <p:sp>
        <p:nvSpPr>
          <p:cNvPr id="6" name="Alatunnisteen paikkamerkki 5"/>
          <p:cNvSpPr>
            <a:spLocks noGrp="1"/>
          </p:cNvSpPr>
          <p:nvPr>
            <p:ph type="ftr" sz="quarter" idx="11"/>
          </p:nvPr>
        </p:nvSpPr>
        <p:spPr/>
        <p:txBody>
          <a:bodyPr/>
          <a:lstStyle/>
          <a:p>
            <a:r>
              <a:rPr lang="fi-FI"/>
              <a:t>Tomi Ståhl  Kela-tiedolla palvelua asiakkaille ja kumppaneille </a:t>
            </a:r>
          </a:p>
        </p:txBody>
      </p:sp>
      <p:sp>
        <p:nvSpPr>
          <p:cNvPr id="7" name="Dian numeron paikkamerkki 6"/>
          <p:cNvSpPr>
            <a:spLocks noGrp="1"/>
          </p:cNvSpPr>
          <p:nvPr>
            <p:ph type="sldNum" sz="quarter" idx="12"/>
          </p:nvPr>
        </p:nvSpPr>
        <p:spPr/>
        <p:txBody>
          <a:bodyPr/>
          <a:lstStyle/>
          <a:p>
            <a:fld id="{E38D8271-015E-4BD9-B1A3-A057F5E8F4AB}" type="slidenum">
              <a:rPr lang="fi-FI" smtClean="0"/>
              <a:t>‹#›</a:t>
            </a:fld>
            <a:endParaRPr lang="fi-FI"/>
          </a:p>
        </p:txBody>
      </p:sp>
      <p:sp>
        <p:nvSpPr>
          <p:cNvPr id="8" name="Suorakulmio 7">
            <a:extLst>
              <a:ext uri="{FF2B5EF4-FFF2-40B4-BE49-F238E27FC236}">
                <a16:creationId xmlns:a16="http://schemas.microsoft.com/office/drawing/2014/main" id="{A9D7D629-6A64-49A2-A4F8-B706DCB4D13E}"/>
              </a:ext>
            </a:extLst>
          </p:cNvPr>
          <p:cNvSpPr/>
          <p:nvPr/>
        </p:nvSpPr>
        <p:spPr bwMode="hidden">
          <a:xfrm>
            <a:off x="360000" y="360000"/>
            <a:ext cx="4914600" cy="5517272"/>
          </a:xfrm>
          <a:prstGeom prst="rect">
            <a:avLst/>
          </a:prstGeom>
          <a:solidFill>
            <a:srgbClr val="00358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Otsikko 9">
            <a:extLst>
              <a:ext uri="{FF2B5EF4-FFF2-40B4-BE49-F238E27FC236}">
                <a16:creationId xmlns:a16="http://schemas.microsoft.com/office/drawing/2014/main" id="{0FE787D8-99A6-43C4-A221-9A76FC349A7B}"/>
              </a:ext>
            </a:extLst>
          </p:cNvPr>
          <p:cNvSpPr>
            <a:spLocks noGrp="1"/>
          </p:cNvSpPr>
          <p:nvPr>
            <p:ph type="title"/>
          </p:nvPr>
        </p:nvSpPr>
        <p:spPr>
          <a:xfrm>
            <a:off x="6251209" y="378000"/>
            <a:ext cx="5555391" cy="1008000"/>
          </a:xfrm>
        </p:spPr>
        <p:txBody>
          <a:bodyPr/>
          <a:lstStyle/>
          <a:p>
            <a:r>
              <a:rPr lang="fi-FI"/>
              <a:t>Muokkaa perustyyl. napsautt.</a:t>
            </a:r>
            <a:endParaRPr lang="fi-FI" dirty="0"/>
          </a:p>
        </p:txBody>
      </p:sp>
      <p:pic>
        <p:nvPicPr>
          <p:cNvPr id="9" name="Kuva 8">
            <a:extLst>
              <a:ext uri="{FF2B5EF4-FFF2-40B4-BE49-F238E27FC236}">
                <a16:creationId xmlns:a16="http://schemas.microsoft.com/office/drawing/2014/main" id="{B0A54A80-B5EB-44B0-9D42-0E0F5BA5E9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700" y="980728"/>
            <a:ext cx="3865199" cy="4395597"/>
          </a:xfrm>
          <a:prstGeom prst="rect">
            <a:avLst/>
          </a:prstGeom>
        </p:spPr>
      </p:pic>
    </p:spTree>
    <p:extLst>
      <p:ext uri="{BB962C8B-B14F-4D97-AF65-F5344CB8AC3E}">
        <p14:creationId xmlns:p14="http://schemas.microsoft.com/office/powerpoint/2010/main" val="1677676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a:t>Muokkaa perustyyl. napsautt.</a:t>
            </a:r>
            <a:endParaRPr lang="fi-FI" dirty="0"/>
          </a:p>
        </p:txBody>
      </p:sp>
      <p:sp>
        <p:nvSpPr>
          <p:cNvPr id="3" name="Tekstin paikkamerkki 2"/>
          <p:cNvSpPr>
            <a:spLocks noGrp="1"/>
          </p:cNvSpPr>
          <p:nvPr>
            <p:ph type="body" idx="1"/>
          </p:nvPr>
        </p:nvSpPr>
        <p:spPr>
          <a:xfrm>
            <a:off x="936000" y="1692000"/>
            <a:ext cx="5040000" cy="396000"/>
          </a:xfrm>
        </p:spPr>
        <p:txBody>
          <a:bodyPr anchor="b">
            <a:noAutofit/>
          </a:bodyPr>
          <a:lstStyle>
            <a:lvl1pPr marL="0" indent="0">
              <a:buNone/>
              <a:defRPr sz="2400" b="0">
                <a:solidFill>
                  <a:srgbClr val="003580"/>
                </a:solidFill>
                <a:latin typeface="+mj-lt"/>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fi-FI"/>
              <a:t>Muokkaa tekstin perustyylejä</a:t>
            </a:r>
          </a:p>
        </p:txBody>
      </p:sp>
      <p:sp>
        <p:nvSpPr>
          <p:cNvPr id="4" name="Sisällön paikkamerkki 3"/>
          <p:cNvSpPr>
            <a:spLocks noGrp="1"/>
          </p:cNvSpPr>
          <p:nvPr>
            <p:ph sz="half" idx="2"/>
          </p:nvPr>
        </p:nvSpPr>
        <p:spPr>
          <a:xfrm>
            <a:off x="936000" y="2120396"/>
            <a:ext cx="5040000" cy="3744000"/>
          </a:xfrm>
        </p:spPr>
        <p:txBody>
          <a:bodyPr/>
          <a:lstStyle>
            <a:lvl1pPr>
              <a:defRPr sz="2400"/>
            </a:lvl1pPr>
            <a:lvl2pPr>
              <a:defRPr sz="2000"/>
            </a:lvl2pPr>
            <a:lvl3pPr>
              <a:defRPr sz="1800"/>
            </a:lvl3pPr>
            <a:lvl4pPr>
              <a:defRPr sz="1800"/>
            </a:lvl4pPr>
            <a:lvl5pPr>
              <a:defRPr sz="1800"/>
            </a:lvl5pPr>
            <a:lvl6pPr>
              <a:defRPr sz="2133"/>
            </a:lvl6pPr>
            <a:lvl7pPr>
              <a:defRPr sz="2133"/>
            </a:lvl7pPr>
            <a:lvl8pPr>
              <a:defRPr sz="2133"/>
            </a:lvl8pPr>
            <a:lvl9pPr>
              <a:defRPr sz="2133"/>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p:cNvSpPr>
            <a:spLocks noGrp="1"/>
          </p:cNvSpPr>
          <p:nvPr>
            <p:ph type="body" sz="quarter" idx="3"/>
          </p:nvPr>
        </p:nvSpPr>
        <p:spPr>
          <a:xfrm>
            <a:off x="6228000" y="1692000"/>
            <a:ext cx="5040000" cy="396000"/>
          </a:xfrm>
        </p:spPr>
        <p:txBody>
          <a:bodyPr anchor="b">
            <a:noAutofit/>
          </a:bodyPr>
          <a:lstStyle>
            <a:lvl1pPr marL="0" indent="0">
              <a:buNone/>
              <a:defRPr sz="2400" b="0">
                <a:solidFill>
                  <a:srgbClr val="003580"/>
                </a:solidFill>
                <a:latin typeface="+mj-lt"/>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fi-FI"/>
              <a:t>Muokkaa tekstin perustyylejä</a:t>
            </a:r>
          </a:p>
        </p:txBody>
      </p:sp>
      <p:sp>
        <p:nvSpPr>
          <p:cNvPr id="6" name="Sisällön paikkamerkki 5"/>
          <p:cNvSpPr>
            <a:spLocks noGrp="1"/>
          </p:cNvSpPr>
          <p:nvPr>
            <p:ph sz="quarter" idx="4"/>
          </p:nvPr>
        </p:nvSpPr>
        <p:spPr>
          <a:xfrm>
            <a:off x="6228000" y="2120396"/>
            <a:ext cx="5040000" cy="3744000"/>
          </a:xfrm>
        </p:spPr>
        <p:txBody>
          <a:bodyPr/>
          <a:lstStyle>
            <a:lvl1pPr>
              <a:defRPr sz="2400"/>
            </a:lvl1pPr>
            <a:lvl2pPr>
              <a:defRPr sz="2000"/>
            </a:lvl2pPr>
            <a:lvl3pPr>
              <a:defRPr sz="1800"/>
            </a:lvl3pPr>
            <a:lvl4pPr>
              <a:defRPr sz="1800"/>
            </a:lvl4pPr>
            <a:lvl5pPr>
              <a:defRPr sz="1800"/>
            </a:lvl5pPr>
            <a:lvl6pPr>
              <a:defRPr sz="2133"/>
            </a:lvl6pPr>
            <a:lvl7pPr>
              <a:defRPr sz="2133"/>
            </a:lvl7pPr>
            <a:lvl8pPr>
              <a:defRPr sz="2133"/>
            </a:lvl8pPr>
            <a:lvl9pPr>
              <a:defRPr sz="2133"/>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määrän paikkamerkki 6"/>
          <p:cNvSpPr>
            <a:spLocks noGrp="1"/>
          </p:cNvSpPr>
          <p:nvPr>
            <p:ph type="dt" sz="half" idx="10"/>
          </p:nvPr>
        </p:nvSpPr>
        <p:spPr/>
        <p:txBody>
          <a:bodyPr/>
          <a:lstStyle/>
          <a:p>
            <a:r>
              <a:rPr lang="fi-FI"/>
              <a:t>9.4.2019</a:t>
            </a:r>
          </a:p>
        </p:txBody>
      </p:sp>
      <p:sp>
        <p:nvSpPr>
          <p:cNvPr id="8" name="Alatunnisteen paikkamerkki 7"/>
          <p:cNvSpPr>
            <a:spLocks noGrp="1"/>
          </p:cNvSpPr>
          <p:nvPr>
            <p:ph type="ftr" sz="quarter" idx="11"/>
          </p:nvPr>
        </p:nvSpPr>
        <p:spPr/>
        <p:txBody>
          <a:bodyPr/>
          <a:lstStyle/>
          <a:p>
            <a:r>
              <a:rPr lang="fi-FI"/>
              <a:t>Tomi Ståhl  Kela-tiedolla palvelua asiakkaille ja kumppaneille </a:t>
            </a:r>
          </a:p>
        </p:txBody>
      </p:sp>
      <p:sp>
        <p:nvSpPr>
          <p:cNvPr id="9" name="Dian numeron paikkamerkki 8"/>
          <p:cNvSpPr>
            <a:spLocks noGrp="1"/>
          </p:cNvSpPr>
          <p:nvPr>
            <p:ph type="sldNum" sz="quarter" idx="12"/>
          </p:nvPr>
        </p:nvSpPr>
        <p:spPr/>
        <p:txBody>
          <a:bodyPr/>
          <a:lstStyle/>
          <a:p>
            <a:fld id="{E38D8271-015E-4BD9-B1A3-A057F5E8F4AB}" type="slidenum">
              <a:rPr lang="fi-FI" smtClean="0"/>
              <a:t>‹#›</a:t>
            </a:fld>
            <a:endParaRPr lang="fi-FI"/>
          </a:p>
        </p:txBody>
      </p:sp>
    </p:spTree>
    <p:extLst>
      <p:ext uri="{BB962C8B-B14F-4D97-AF65-F5344CB8AC3E}">
        <p14:creationId xmlns:p14="http://schemas.microsoft.com/office/powerpoint/2010/main" val="25627533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Vertailu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C717E30-B897-409A-A1F9-0C18811914A9}"/>
              </a:ext>
            </a:extLst>
          </p:cNvPr>
          <p:cNvSpPr>
            <a:spLocks noGrp="1"/>
          </p:cNvSpPr>
          <p:nvPr>
            <p:ph type="title"/>
          </p:nvPr>
        </p:nvSpPr>
        <p:spPr>
          <a:xfrm>
            <a:off x="935999" y="828000"/>
            <a:ext cx="4320000" cy="792000"/>
          </a:xfrm>
        </p:spPr>
        <p:txBody>
          <a:bodyPr/>
          <a:lstStyle>
            <a:lvl1pPr>
              <a:lnSpc>
                <a:spcPct val="100000"/>
              </a:lnSpc>
              <a:defRPr sz="2400"/>
            </a:lvl1pPr>
          </a:lstStyle>
          <a:p>
            <a:r>
              <a:rPr lang="fi-FI"/>
              <a:t>Muokkaa perustyyl. napsautt.</a:t>
            </a:r>
            <a:endParaRPr lang="fi-FI" dirty="0"/>
          </a:p>
        </p:txBody>
      </p:sp>
      <p:sp>
        <p:nvSpPr>
          <p:cNvPr id="6" name="Sisällön paikkamerkki 5"/>
          <p:cNvSpPr>
            <a:spLocks noGrp="1"/>
          </p:cNvSpPr>
          <p:nvPr>
            <p:ph sz="quarter" idx="4"/>
          </p:nvPr>
        </p:nvSpPr>
        <p:spPr>
          <a:xfrm>
            <a:off x="936000" y="1692000"/>
            <a:ext cx="4320000" cy="3537200"/>
          </a:xfrm>
        </p:spPr>
        <p:txBody>
          <a:bodyPr/>
          <a:lstStyle>
            <a:lvl1pPr marL="180000" indent="-180000">
              <a:buClr>
                <a:srgbClr val="009CDB"/>
              </a:buClr>
              <a:buFont typeface="Arial" panose="020B0604020202020204" pitchFamily="34" charset="0"/>
              <a:buChar char="•"/>
              <a:defRPr sz="1600"/>
            </a:lvl1pPr>
            <a:lvl2pPr marL="360000" indent="-180000">
              <a:buClr>
                <a:srgbClr val="009CDB"/>
              </a:buClr>
              <a:buFont typeface="Arial" panose="020B0604020202020204" pitchFamily="34" charset="0"/>
              <a:buChar char="•"/>
              <a:defRPr sz="1600"/>
            </a:lvl2pPr>
            <a:lvl3pPr marL="540000" indent="-180000">
              <a:buClr>
                <a:srgbClr val="009CDB"/>
              </a:buClr>
              <a:buFont typeface="Arial" panose="020B0604020202020204" pitchFamily="34" charset="0"/>
              <a:buChar char="•"/>
              <a:defRPr sz="1600"/>
            </a:lvl3pPr>
            <a:lvl4pPr marL="720000" indent="-180000">
              <a:buClr>
                <a:srgbClr val="009CDB"/>
              </a:buClr>
              <a:buFont typeface="Arial" panose="020B0604020202020204" pitchFamily="34" charset="0"/>
              <a:buChar char="•"/>
              <a:defRPr sz="1600"/>
            </a:lvl4pPr>
            <a:lvl5pPr marL="900000" indent="-180000">
              <a:buClr>
                <a:srgbClr val="009CDB"/>
              </a:buClr>
              <a:buFont typeface="Arial" panose="020B0604020202020204" pitchFamily="34" charset="0"/>
              <a:buChar char="•"/>
              <a:defRPr sz="1600"/>
            </a:lvl5pPr>
            <a:lvl6pPr>
              <a:defRPr sz="2133"/>
            </a:lvl6pPr>
            <a:lvl7pPr>
              <a:defRPr sz="2133"/>
            </a:lvl7pPr>
            <a:lvl8pPr>
              <a:defRPr sz="2133"/>
            </a:lvl8pPr>
            <a:lvl9pPr>
              <a:defRPr sz="2133"/>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p:cNvSpPr>
            <a:spLocks noGrp="1"/>
          </p:cNvSpPr>
          <p:nvPr>
            <p:ph type="body" sz="quarter" idx="3"/>
          </p:nvPr>
        </p:nvSpPr>
        <p:spPr>
          <a:xfrm>
            <a:off x="6912000" y="828000"/>
            <a:ext cx="4320000" cy="792088"/>
          </a:xfrm>
        </p:spPr>
        <p:txBody>
          <a:bodyPr anchor="b">
            <a:noAutofit/>
          </a:bodyPr>
          <a:lstStyle>
            <a:lvl1pPr marL="0" indent="0">
              <a:spcAft>
                <a:spcPts val="0"/>
              </a:spcAft>
              <a:buNone/>
              <a:defRPr sz="2400" b="0">
                <a:solidFill>
                  <a:srgbClr val="003580"/>
                </a:solidFill>
                <a:latin typeface="+mj-lt"/>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fi-FI"/>
              <a:t>Muokkaa tekstin perustyylejä</a:t>
            </a:r>
          </a:p>
        </p:txBody>
      </p:sp>
      <p:sp>
        <p:nvSpPr>
          <p:cNvPr id="11" name="Sisällön paikkamerkki 3">
            <a:extLst>
              <a:ext uri="{FF2B5EF4-FFF2-40B4-BE49-F238E27FC236}">
                <a16:creationId xmlns:a16="http://schemas.microsoft.com/office/drawing/2014/main" id="{F589741B-3B6F-4594-A3EF-47E9AD3C93AF}"/>
              </a:ext>
            </a:extLst>
          </p:cNvPr>
          <p:cNvSpPr>
            <a:spLocks noGrp="1"/>
          </p:cNvSpPr>
          <p:nvPr>
            <p:ph sz="half" idx="13"/>
          </p:nvPr>
        </p:nvSpPr>
        <p:spPr>
          <a:xfrm>
            <a:off x="6912000" y="1692000"/>
            <a:ext cx="4319999" cy="3538214"/>
          </a:xfrm>
        </p:spPr>
        <p:txBody>
          <a:bodyPr/>
          <a:lstStyle>
            <a:lvl1pPr marL="180000" indent="-180000">
              <a:defRPr sz="1600"/>
            </a:lvl1pPr>
            <a:lvl2pPr marL="360000" indent="-180000">
              <a:defRPr sz="1600"/>
            </a:lvl2pPr>
            <a:lvl3pPr marL="540000" indent="-180000">
              <a:buClr>
                <a:srgbClr val="009CDB"/>
              </a:buClr>
              <a:buFont typeface="Arial" panose="020B0604020202020204" pitchFamily="34" charset="0"/>
              <a:buChar char="•"/>
              <a:defRPr sz="1600"/>
            </a:lvl3pPr>
            <a:lvl4pPr marL="720000" indent="-180000">
              <a:buClr>
                <a:srgbClr val="009CDB"/>
              </a:buClr>
              <a:buFont typeface="Arial" panose="020B0604020202020204" pitchFamily="34" charset="0"/>
              <a:buChar char="•"/>
              <a:defRPr sz="1600"/>
            </a:lvl4pPr>
            <a:lvl5pPr marL="900000" indent="-180000">
              <a:buClr>
                <a:srgbClr val="009CDB"/>
              </a:buClr>
              <a:buFont typeface="Arial" panose="020B0604020202020204" pitchFamily="34" charset="0"/>
              <a:buChar char="•"/>
              <a:defRPr sz="1600"/>
            </a:lvl5pPr>
            <a:lvl6pPr>
              <a:defRPr sz="2133"/>
            </a:lvl6pPr>
            <a:lvl7pPr>
              <a:defRPr sz="2133"/>
            </a:lvl7pPr>
            <a:lvl8pPr>
              <a:defRPr sz="2133"/>
            </a:lvl8pPr>
            <a:lvl9pPr>
              <a:defRPr sz="2133"/>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määrän paikkamerkki 6"/>
          <p:cNvSpPr>
            <a:spLocks noGrp="1"/>
          </p:cNvSpPr>
          <p:nvPr>
            <p:ph type="dt" sz="half" idx="10"/>
          </p:nvPr>
        </p:nvSpPr>
        <p:spPr/>
        <p:txBody>
          <a:bodyPr/>
          <a:lstStyle/>
          <a:p>
            <a:r>
              <a:rPr lang="fi-FI"/>
              <a:t>9.4.2019</a:t>
            </a:r>
          </a:p>
        </p:txBody>
      </p:sp>
      <p:sp>
        <p:nvSpPr>
          <p:cNvPr id="8" name="Alatunnisteen paikkamerkki 7"/>
          <p:cNvSpPr>
            <a:spLocks noGrp="1"/>
          </p:cNvSpPr>
          <p:nvPr>
            <p:ph type="ftr" sz="quarter" idx="11"/>
          </p:nvPr>
        </p:nvSpPr>
        <p:spPr/>
        <p:txBody>
          <a:bodyPr/>
          <a:lstStyle/>
          <a:p>
            <a:r>
              <a:rPr lang="fi-FI"/>
              <a:t>Tomi Ståhl  Kela-tiedolla palvelua asiakkaille ja kumppaneille </a:t>
            </a:r>
          </a:p>
        </p:txBody>
      </p:sp>
      <p:sp>
        <p:nvSpPr>
          <p:cNvPr id="9" name="Dian numeron paikkamerkki 8"/>
          <p:cNvSpPr>
            <a:spLocks noGrp="1"/>
          </p:cNvSpPr>
          <p:nvPr>
            <p:ph type="sldNum" sz="quarter" idx="12"/>
          </p:nvPr>
        </p:nvSpPr>
        <p:spPr/>
        <p:txBody>
          <a:bodyPr/>
          <a:lstStyle/>
          <a:p>
            <a:fld id="{E38D8271-015E-4BD9-B1A3-A057F5E8F4AB}" type="slidenum">
              <a:rPr lang="fi-FI" smtClean="0"/>
              <a:t>‹#›</a:t>
            </a:fld>
            <a:endParaRPr lang="fi-FI"/>
          </a:p>
        </p:txBody>
      </p:sp>
      <p:cxnSp>
        <p:nvCxnSpPr>
          <p:cNvPr id="10" name="Suora yhdysviiva 9">
            <a:extLst>
              <a:ext uri="{FF2B5EF4-FFF2-40B4-BE49-F238E27FC236}">
                <a16:creationId xmlns:a16="http://schemas.microsoft.com/office/drawing/2014/main" id="{77FDF3C5-D94B-476A-A6C1-DB6382139E8E}"/>
              </a:ext>
            </a:extLst>
          </p:cNvPr>
          <p:cNvCxnSpPr>
            <a:cxnSpLocks/>
          </p:cNvCxnSpPr>
          <p:nvPr/>
        </p:nvCxnSpPr>
        <p:spPr>
          <a:xfrm>
            <a:off x="6096000" y="836712"/>
            <a:ext cx="0" cy="4468180"/>
          </a:xfrm>
          <a:prstGeom prst="line">
            <a:avLst/>
          </a:prstGeom>
          <a:ln w="15875">
            <a:solidFill>
              <a:srgbClr val="00358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18187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eljä kohtaa">
    <p:spTree>
      <p:nvGrpSpPr>
        <p:cNvPr id="1" name=""/>
        <p:cNvGrpSpPr/>
        <p:nvPr/>
      </p:nvGrpSpPr>
      <p:grpSpPr>
        <a:xfrm>
          <a:off x="0" y="0"/>
          <a:ext cx="0" cy="0"/>
          <a:chOff x="0" y="0"/>
          <a:chExt cx="0" cy="0"/>
        </a:xfrm>
      </p:grpSpPr>
      <p:sp>
        <p:nvSpPr>
          <p:cNvPr id="5" name="Päivämäärän paikkamerkki 4"/>
          <p:cNvSpPr>
            <a:spLocks noGrp="1"/>
          </p:cNvSpPr>
          <p:nvPr>
            <p:ph type="dt" sz="half" idx="10"/>
          </p:nvPr>
        </p:nvSpPr>
        <p:spPr/>
        <p:txBody>
          <a:bodyPr/>
          <a:lstStyle/>
          <a:p>
            <a:r>
              <a:rPr lang="fi-FI"/>
              <a:t>9.4.2019</a:t>
            </a:r>
          </a:p>
        </p:txBody>
      </p:sp>
      <p:sp>
        <p:nvSpPr>
          <p:cNvPr id="6" name="Alatunnisteen paikkamerkki 5"/>
          <p:cNvSpPr>
            <a:spLocks noGrp="1"/>
          </p:cNvSpPr>
          <p:nvPr>
            <p:ph type="ftr" sz="quarter" idx="11"/>
          </p:nvPr>
        </p:nvSpPr>
        <p:spPr/>
        <p:txBody>
          <a:bodyPr/>
          <a:lstStyle/>
          <a:p>
            <a:r>
              <a:rPr lang="fi-FI"/>
              <a:t>Tomi Ståhl  Kela-tiedolla palvelua asiakkaille ja kumppaneille </a:t>
            </a:r>
          </a:p>
        </p:txBody>
      </p:sp>
      <p:sp>
        <p:nvSpPr>
          <p:cNvPr id="7" name="Dian numeron paikkamerkki 6"/>
          <p:cNvSpPr>
            <a:spLocks noGrp="1"/>
          </p:cNvSpPr>
          <p:nvPr>
            <p:ph type="sldNum" sz="quarter" idx="12"/>
          </p:nvPr>
        </p:nvSpPr>
        <p:spPr/>
        <p:txBody>
          <a:bodyPr/>
          <a:lstStyle/>
          <a:p>
            <a:fld id="{E38D8271-015E-4BD9-B1A3-A057F5E8F4AB}" type="slidenum">
              <a:rPr lang="fi-FI" smtClean="0"/>
              <a:t>‹#›</a:t>
            </a:fld>
            <a:endParaRPr lang="fi-FI"/>
          </a:p>
        </p:txBody>
      </p:sp>
      <p:sp>
        <p:nvSpPr>
          <p:cNvPr id="26" name="Otsikko 25">
            <a:extLst>
              <a:ext uri="{FF2B5EF4-FFF2-40B4-BE49-F238E27FC236}">
                <a16:creationId xmlns:a16="http://schemas.microsoft.com/office/drawing/2014/main" id="{644CDF02-6504-41F8-B4FE-0DA176E553E2}"/>
              </a:ext>
            </a:extLst>
          </p:cNvPr>
          <p:cNvSpPr>
            <a:spLocks noGrp="1"/>
          </p:cNvSpPr>
          <p:nvPr>
            <p:ph type="title"/>
          </p:nvPr>
        </p:nvSpPr>
        <p:spPr/>
        <p:txBody>
          <a:bodyPr/>
          <a:lstStyle/>
          <a:p>
            <a:r>
              <a:rPr lang="fi-FI"/>
              <a:t>Muokkaa perustyyl. napsautt.</a:t>
            </a:r>
          </a:p>
        </p:txBody>
      </p:sp>
      <p:sp>
        <p:nvSpPr>
          <p:cNvPr id="3" name="Tekstin paikkamerkki 2">
            <a:extLst>
              <a:ext uri="{FF2B5EF4-FFF2-40B4-BE49-F238E27FC236}">
                <a16:creationId xmlns:a16="http://schemas.microsoft.com/office/drawing/2014/main" id="{3BE73736-6EA4-4426-936B-511BFC15417A}"/>
              </a:ext>
            </a:extLst>
          </p:cNvPr>
          <p:cNvSpPr>
            <a:spLocks noGrp="1"/>
          </p:cNvSpPr>
          <p:nvPr>
            <p:ph type="body" sz="quarter" idx="17" hasCustomPrompt="1"/>
          </p:nvPr>
        </p:nvSpPr>
        <p:spPr>
          <a:xfrm>
            <a:off x="935999" y="1646016"/>
            <a:ext cx="936000" cy="936000"/>
          </a:xfrm>
          <a:prstGeom prst="ellipse">
            <a:avLst/>
          </a:prstGeom>
          <a:solidFill>
            <a:srgbClr val="009CDB"/>
          </a:solidFill>
        </p:spPr>
        <p:txBody>
          <a:bodyPr anchor="ctr"/>
          <a:lstStyle>
            <a:lvl1pPr marL="0" indent="0" algn="ctr">
              <a:buNone/>
              <a:defRPr>
                <a:solidFill>
                  <a:srgbClr val="003580"/>
                </a:solidFill>
              </a:defRPr>
            </a:lvl1pPr>
            <a:lvl2pPr>
              <a:defRPr>
                <a:solidFill>
                  <a:srgbClr val="003580"/>
                </a:solidFill>
              </a:defRPr>
            </a:lvl2pPr>
            <a:lvl3pPr>
              <a:defRPr>
                <a:solidFill>
                  <a:srgbClr val="003580"/>
                </a:solidFill>
              </a:defRPr>
            </a:lvl3pPr>
            <a:lvl4pPr>
              <a:defRPr>
                <a:solidFill>
                  <a:srgbClr val="003580"/>
                </a:solidFill>
              </a:defRPr>
            </a:lvl4pPr>
            <a:lvl5pPr>
              <a:defRPr>
                <a:solidFill>
                  <a:srgbClr val="003580"/>
                </a:solidFill>
              </a:defRPr>
            </a:lvl5pPr>
          </a:lstStyle>
          <a:p>
            <a:pPr lvl="0"/>
            <a:r>
              <a:rPr lang="fi-FI" dirty="0"/>
              <a:t>1</a:t>
            </a:r>
          </a:p>
        </p:txBody>
      </p:sp>
      <p:sp>
        <p:nvSpPr>
          <p:cNvPr id="30" name="Tekstin paikkamerkki 16">
            <a:extLst>
              <a:ext uri="{FF2B5EF4-FFF2-40B4-BE49-F238E27FC236}">
                <a16:creationId xmlns:a16="http://schemas.microsoft.com/office/drawing/2014/main" id="{11592A8B-A886-4C0B-A780-4917685FE656}"/>
              </a:ext>
            </a:extLst>
          </p:cNvPr>
          <p:cNvSpPr>
            <a:spLocks noGrp="1"/>
          </p:cNvSpPr>
          <p:nvPr>
            <p:ph type="body" sz="quarter" idx="13"/>
          </p:nvPr>
        </p:nvSpPr>
        <p:spPr>
          <a:xfrm>
            <a:off x="2160000" y="1646016"/>
            <a:ext cx="9072000" cy="936000"/>
          </a:xfrm>
        </p:spPr>
        <p:txBody>
          <a:bodyPr anchor="ctr"/>
          <a:lstStyle>
            <a:lvl1pPr marL="0" indent="0">
              <a:spcAft>
                <a:spcPts val="0"/>
              </a:spcAft>
              <a:buNone/>
              <a:defRPr sz="1600"/>
            </a:lvl1pPr>
            <a:lvl2pPr marL="359991" indent="0">
              <a:buNone/>
              <a:defRPr sz="1200"/>
            </a:lvl2pPr>
            <a:lvl3pPr marL="719982" indent="0">
              <a:buNone/>
              <a:defRPr sz="1200"/>
            </a:lvl3pPr>
            <a:lvl4pPr marL="1079973" indent="0">
              <a:buNone/>
              <a:defRPr sz="1200"/>
            </a:lvl4pPr>
            <a:lvl5pPr marL="1439964" indent="0">
              <a:buNone/>
              <a:defRPr sz="1200"/>
            </a:lvl5pPr>
          </a:lstStyle>
          <a:p>
            <a:pPr lvl="0"/>
            <a:r>
              <a:rPr lang="fi-FI"/>
              <a:t>Muokkaa tekstin perustyylejä</a:t>
            </a:r>
          </a:p>
        </p:txBody>
      </p:sp>
      <p:sp>
        <p:nvSpPr>
          <p:cNvPr id="36" name="Tekstin paikkamerkki 2">
            <a:extLst>
              <a:ext uri="{FF2B5EF4-FFF2-40B4-BE49-F238E27FC236}">
                <a16:creationId xmlns:a16="http://schemas.microsoft.com/office/drawing/2014/main" id="{73CE68F0-C00E-434E-84FC-0AAF6CD23921}"/>
              </a:ext>
            </a:extLst>
          </p:cNvPr>
          <p:cNvSpPr>
            <a:spLocks noGrp="1"/>
          </p:cNvSpPr>
          <p:nvPr>
            <p:ph type="body" sz="quarter" idx="18" hasCustomPrompt="1"/>
          </p:nvPr>
        </p:nvSpPr>
        <p:spPr>
          <a:xfrm>
            <a:off x="924902" y="2726016"/>
            <a:ext cx="936000" cy="936000"/>
          </a:xfrm>
          <a:prstGeom prst="ellipse">
            <a:avLst/>
          </a:prstGeom>
          <a:solidFill>
            <a:srgbClr val="009CDB"/>
          </a:solidFill>
        </p:spPr>
        <p:txBody>
          <a:bodyPr anchor="ctr"/>
          <a:lstStyle>
            <a:lvl1pPr marL="0" indent="0" algn="ctr">
              <a:buNone/>
              <a:defRPr>
                <a:solidFill>
                  <a:srgbClr val="003580"/>
                </a:solidFill>
              </a:defRPr>
            </a:lvl1pPr>
            <a:lvl2pPr>
              <a:defRPr>
                <a:solidFill>
                  <a:srgbClr val="003580"/>
                </a:solidFill>
              </a:defRPr>
            </a:lvl2pPr>
            <a:lvl3pPr>
              <a:defRPr>
                <a:solidFill>
                  <a:srgbClr val="003580"/>
                </a:solidFill>
              </a:defRPr>
            </a:lvl3pPr>
            <a:lvl4pPr>
              <a:defRPr>
                <a:solidFill>
                  <a:srgbClr val="003580"/>
                </a:solidFill>
              </a:defRPr>
            </a:lvl4pPr>
            <a:lvl5pPr>
              <a:defRPr>
                <a:solidFill>
                  <a:srgbClr val="003580"/>
                </a:solidFill>
              </a:defRPr>
            </a:lvl5pPr>
          </a:lstStyle>
          <a:p>
            <a:pPr lvl="0"/>
            <a:r>
              <a:rPr lang="fi-FI" dirty="0"/>
              <a:t>2</a:t>
            </a:r>
          </a:p>
        </p:txBody>
      </p:sp>
      <p:sp>
        <p:nvSpPr>
          <p:cNvPr id="31" name="Tekstin paikkamerkki 16">
            <a:extLst>
              <a:ext uri="{FF2B5EF4-FFF2-40B4-BE49-F238E27FC236}">
                <a16:creationId xmlns:a16="http://schemas.microsoft.com/office/drawing/2014/main" id="{C226F493-5803-44D0-99B8-376677DBBBB2}"/>
              </a:ext>
            </a:extLst>
          </p:cNvPr>
          <p:cNvSpPr>
            <a:spLocks noGrp="1"/>
          </p:cNvSpPr>
          <p:nvPr>
            <p:ph type="body" sz="quarter" idx="14"/>
          </p:nvPr>
        </p:nvSpPr>
        <p:spPr>
          <a:xfrm>
            <a:off x="2160000" y="2726016"/>
            <a:ext cx="9072000" cy="936000"/>
          </a:xfrm>
        </p:spPr>
        <p:txBody>
          <a:bodyPr anchor="ctr"/>
          <a:lstStyle>
            <a:lvl1pPr marL="0" indent="0">
              <a:spcAft>
                <a:spcPts val="0"/>
              </a:spcAft>
              <a:buNone/>
              <a:defRPr sz="1600"/>
            </a:lvl1pPr>
            <a:lvl2pPr marL="359991" indent="0">
              <a:buNone/>
              <a:defRPr sz="1200"/>
            </a:lvl2pPr>
            <a:lvl3pPr marL="719982" indent="0">
              <a:buNone/>
              <a:defRPr sz="1200"/>
            </a:lvl3pPr>
            <a:lvl4pPr marL="1079973" indent="0">
              <a:buNone/>
              <a:defRPr sz="1200"/>
            </a:lvl4pPr>
            <a:lvl5pPr marL="1439964" indent="0">
              <a:buNone/>
              <a:defRPr sz="1200"/>
            </a:lvl5pPr>
          </a:lstStyle>
          <a:p>
            <a:pPr lvl="0"/>
            <a:r>
              <a:rPr lang="fi-FI"/>
              <a:t>Muokkaa tekstin perustyylejä</a:t>
            </a:r>
          </a:p>
        </p:txBody>
      </p:sp>
      <p:sp>
        <p:nvSpPr>
          <p:cNvPr id="37" name="Tekstin paikkamerkki 2">
            <a:extLst>
              <a:ext uri="{FF2B5EF4-FFF2-40B4-BE49-F238E27FC236}">
                <a16:creationId xmlns:a16="http://schemas.microsoft.com/office/drawing/2014/main" id="{B3BAF629-2B1F-4DE1-91FD-CE0F737B3E37}"/>
              </a:ext>
            </a:extLst>
          </p:cNvPr>
          <p:cNvSpPr>
            <a:spLocks noGrp="1"/>
          </p:cNvSpPr>
          <p:nvPr>
            <p:ph type="body" sz="quarter" idx="19" hasCustomPrompt="1"/>
          </p:nvPr>
        </p:nvSpPr>
        <p:spPr>
          <a:xfrm>
            <a:off x="913805" y="3842016"/>
            <a:ext cx="936000" cy="936000"/>
          </a:xfrm>
          <a:prstGeom prst="ellipse">
            <a:avLst/>
          </a:prstGeom>
          <a:solidFill>
            <a:srgbClr val="009CDB"/>
          </a:solidFill>
        </p:spPr>
        <p:txBody>
          <a:bodyPr anchor="ctr"/>
          <a:lstStyle>
            <a:lvl1pPr marL="0" indent="0" algn="ctr">
              <a:buNone/>
              <a:defRPr>
                <a:solidFill>
                  <a:srgbClr val="003580"/>
                </a:solidFill>
              </a:defRPr>
            </a:lvl1pPr>
            <a:lvl2pPr>
              <a:defRPr>
                <a:solidFill>
                  <a:srgbClr val="003580"/>
                </a:solidFill>
              </a:defRPr>
            </a:lvl2pPr>
            <a:lvl3pPr>
              <a:defRPr>
                <a:solidFill>
                  <a:srgbClr val="003580"/>
                </a:solidFill>
              </a:defRPr>
            </a:lvl3pPr>
            <a:lvl4pPr>
              <a:defRPr>
                <a:solidFill>
                  <a:srgbClr val="003580"/>
                </a:solidFill>
              </a:defRPr>
            </a:lvl4pPr>
            <a:lvl5pPr>
              <a:defRPr>
                <a:solidFill>
                  <a:srgbClr val="003580"/>
                </a:solidFill>
              </a:defRPr>
            </a:lvl5pPr>
          </a:lstStyle>
          <a:p>
            <a:pPr lvl="0"/>
            <a:r>
              <a:rPr lang="fi-FI" dirty="0"/>
              <a:t>3</a:t>
            </a:r>
          </a:p>
        </p:txBody>
      </p:sp>
      <p:sp>
        <p:nvSpPr>
          <p:cNvPr id="33" name="Tekstin paikkamerkki 16">
            <a:extLst>
              <a:ext uri="{FF2B5EF4-FFF2-40B4-BE49-F238E27FC236}">
                <a16:creationId xmlns:a16="http://schemas.microsoft.com/office/drawing/2014/main" id="{8C0A3A11-EDE0-4D73-966A-4F77AFAF5B28}"/>
              </a:ext>
            </a:extLst>
          </p:cNvPr>
          <p:cNvSpPr>
            <a:spLocks noGrp="1"/>
          </p:cNvSpPr>
          <p:nvPr>
            <p:ph type="body" sz="quarter" idx="16"/>
          </p:nvPr>
        </p:nvSpPr>
        <p:spPr>
          <a:xfrm>
            <a:off x="2160000" y="3842016"/>
            <a:ext cx="9072000" cy="936000"/>
          </a:xfrm>
        </p:spPr>
        <p:txBody>
          <a:bodyPr anchor="ctr"/>
          <a:lstStyle>
            <a:lvl1pPr marL="0" indent="0">
              <a:spcAft>
                <a:spcPts val="0"/>
              </a:spcAft>
              <a:buNone/>
              <a:defRPr sz="1600"/>
            </a:lvl1pPr>
            <a:lvl2pPr marL="359991" indent="0">
              <a:buNone/>
              <a:defRPr sz="1200"/>
            </a:lvl2pPr>
            <a:lvl3pPr marL="719982" indent="0">
              <a:buNone/>
              <a:defRPr sz="1200"/>
            </a:lvl3pPr>
            <a:lvl4pPr marL="1079973" indent="0">
              <a:buNone/>
              <a:defRPr sz="1200"/>
            </a:lvl4pPr>
            <a:lvl5pPr marL="1439964" indent="0">
              <a:buNone/>
              <a:defRPr sz="1200"/>
            </a:lvl5pPr>
          </a:lstStyle>
          <a:p>
            <a:pPr lvl="0"/>
            <a:r>
              <a:rPr lang="fi-FI"/>
              <a:t>Muokkaa tekstin perustyylejä</a:t>
            </a:r>
          </a:p>
        </p:txBody>
      </p:sp>
      <p:sp>
        <p:nvSpPr>
          <p:cNvPr id="38" name="Tekstin paikkamerkki 2">
            <a:extLst>
              <a:ext uri="{FF2B5EF4-FFF2-40B4-BE49-F238E27FC236}">
                <a16:creationId xmlns:a16="http://schemas.microsoft.com/office/drawing/2014/main" id="{062EEE4C-B691-4B0A-89F7-7EE6238F3F9B}"/>
              </a:ext>
            </a:extLst>
          </p:cNvPr>
          <p:cNvSpPr>
            <a:spLocks noGrp="1"/>
          </p:cNvSpPr>
          <p:nvPr>
            <p:ph type="body" sz="quarter" idx="20" hasCustomPrompt="1"/>
          </p:nvPr>
        </p:nvSpPr>
        <p:spPr>
          <a:xfrm>
            <a:off x="902708" y="4922016"/>
            <a:ext cx="936000" cy="936000"/>
          </a:xfrm>
          <a:prstGeom prst="ellipse">
            <a:avLst/>
          </a:prstGeom>
          <a:solidFill>
            <a:srgbClr val="009CDB"/>
          </a:solidFill>
        </p:spPr>
        <p:txBody>
          <a:bodyPr anchor="ctr"/>
          <a:lstStyle>
            <a:lvl1pPr marL="0" indent="0" algn="ctr">
              <a:buNone/>
              <a:defRPr>
                <a:solidFill>
                  <a:srgbClr val="003580"/>
                </a:solidFill>
              </a:defRPr>
            </a:lvl1pPr>
            <a:lvl2pPr>
              <a:defRPr>
                <a:solidFill>
                  <a:srgbClr val="003580"/>
                </a:solidFill>
              </a:defRPr>
            </a:lvl2pPr>
            <a:lvl3pPr>
              <a:defRPr>
                <a:solidFill>
                  <a:srgbClr val="003580"/>
                </a:solidFill>
              </a:defRPr>
            </a:lvl3pPr>
            <a:lvl4pPr>
              <a:defRPr>
                <a:solidFill>
                  <a:srgbClr val="003580"/>
                </a:solidFill>
              </a:defRPr>
            </a:lvl4pPr>
            <a:lvl5pPr>
              <a:defRPr>
                <a:solidFill>
                  <a:srgbClr val="003580"/>
                </a:solidFill>
              </a:defRPr>
            </a:lvl5pPr>
          </a:lstStyle>
          <a:p>
            <a:pPr lvl="0"/>
            <a:r>
              <a:rPr lang="fi-FI" dirty="0"/>
              <a:t>4</a:t>
            </a:r>
          </a:p>
        </p:txBody>
      </p:sp>
      <p:sp>
        <p:nvSpPr>
          <p:cNvPr id="32" name="Tekstin paikkamerkki 16">
            <a:extLst>
              <a:ext uri="{FF2B5EF4-FFF2-40B4-BE49-F238E27FC236}">
                <a16:creationId xmlns:a16="http://schemas.microsoft.com/office/drawing/2014/main" id="{84140918-6267-46A1-9627-F253BD10ABE9}"/>
              </a:ext>
            </a:extLst>
          </p:cNvPr>
          <p:cNvSpPr>
            <a:spLocks noGrp="1"/>
          </p:cNvSpPr>
          <p:nvPr>
            <p:ph type="body" sz="quarter" idx="15"/>
          </p:nvPr>
        </p:nvSpPr>
        <p:spPr>
          <a:xfrm>
            <a:off x="2160000" y="4922016"/>
            <a:ext cx="9072000" cy="936000"/>
          </a:xfrm>
        </p:spPr>
        <p:txBody>
          <a:bodyPr anchor="ctr"/>
          <a:lstStyle>
            <a:lvl1pPr marL="0" indent="0">
              <a:spcAft>
                <a:spcPts val="0"/>
              </a:spcAft>
              <a:buNone/>
              <a:defRPr sz="1600"/>
            </a:lvl1pPr>
            <a:lvl2pPr marL="359991" indent="0">
              <a:buNone/>
              <a:defRPr sz="1200"/>
            </a:lvl2pPr>
            <a:lvl3pPr marL="719982" indent="0">
              <a:buNone/>
              <a:defRPr sz="1200"/>
            </a:lvl3pPr>
            <a:lvl4pPr marL="1079973" indent="0">
              <a:buNone/>
              <a:defRPr sz="1200"/>
            </a:lvl4pPr>
            <a:lvl5pPr marL="1439964" indent="0">
              <a:buNone/>
              <a:defRPr sz="1200"/>
            </a:lvl5pPr>
          </a:lstStyle>
          <a:p>
            <a:pPr lvl="0"/>
            <a:r>
              <a:rPr lang="fi-FI"/>
              <a:t>Muokkaa tekstin perustyylejä</a:t>
            </a:r>
          </a:p>
        </p:txBody>
      </p:sp>
    </p:spTree>
    <p:extLst>
      <p:ext uri="{BB962C8B-B14F-4D97-AF65-F5344CB8AC3E}">
        <p14:creationId xmlns:p14="http://schemas.microsoft.com/office/powerpoint/2010/main" val="7724558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Nelikenttä">
    <p:spTree>
      <p:nvGrpSpPr>
        <p:cNvPr id="1" name=""/>
        <p:cNvGrpSpPr/>
        <p:nvPr/>
      </p:nvGrpSpPr>
      <p:grpSpPr>
        <a:xfrm>
          <a:off x="0" y="0"/>
          <a:ext cx="0" cy="0"/>
          <a:chOff x="0" y="0"/>
          <a:chExt cx="0" cy="0"/>
        </a:xfrm>
      </p:grpSpPr>
      <p:sp>
        <p:nvSpPr>
          <p:cNvPr id="5" name="Päivämäärän paikkamerkki 4"/>
          <p:cNvSpPr>
            <a:spLocks noGrp="1"/>
          </p:cNvSpPr>
          <p:nvPr>
            <p:ph type="dt" sz="half" idx="10"/>
          </p:nvPr>
        </p:nvSpPr>
        <p:spPr/>
        <p:txBody>
          <a:bodyPr/>
          <a:lstStyle/>
          <a:p>
            <a:r>
              <a:rPr lang="fi-FI"/>
              <a:t>9.4.2019</a:t>
            </a:r>
          </a:p>
        </p:txBody>
      </p:sp>
      <p:sp>
        <p:nvSpPr>
          <p:cNvPr id="6" name="Alatunnisteen paikkamerkki 5"/>
          <p:cNvSpPr>
            <a:spLocks noGrp="1"/>
          </p:cNvSpPr>
          <p:nvPr>
            <p:ph type="ftr" sz="quarter" idx="11"/>
          </p:nvPr>
        </p:nvSpPr>
        <p:spPr/>
        <p:txBody>
          <a:bodyPr/>
          <a:lstStyle/>
          <a:p>
            <a:r>
              <a:rPr lang="fi-FI"/>
              <a:t>Tomi Ståhl  Kela-tiedolla palvelua asiakkaille ja kumppaneille </a:t>
            </a:r>
          </a:p>
        </p:txBody>
      </p:sp>
      <p:sp>
        <p:nvSpPr>
          <p:cNvPr id="7" name="Dian numeron paikkamerkki 6"/>
          <p:cNvSpPr>
            <a:spLocks noGrp="1"/>
          </p:cNvSpPr>
          <p:nvPr>
            <p:ph type="sldNum" sz="quarter" idx="12"/>
          </p:nvPr>
        </p:nvSpPr>
        <p:spPr/>
        <p:txBody>
          <a:bodyPr/>
          <a:lstStyle/>
          <a:p>
            <a:fld id="{E38D8271-015E-4BD9-B1A3-A057F5E8F4AB}" type="slidenum">
              <a:rPr lang="fi-FI" smtClean="0"/>
              <a:t>‹#›</a:t>
            </a:fld>
            <a:endParaRPr lang="fi-FI"/>
          </a:p>
        </p:txBody>
      </p:sp>
      <p:sp>
        <p:nvSpPr>
          <p:cNvPr id="26" name="Otsikko 25">
            <a:extLst>
              <a:ext uri="{FF2B5EF4-FFF2-40B4-BE49-F238E27FC236}">
                <a16:creationId xmlns:a16="http://schemas.microsoft.com/office/drawing/2014/main" id="{644CDF02-6504-41F8-B4FE-0DA176E553E2}"/>
              </a:ext>
            </a:extLst>
          </p:cNvPr>
          <p:cNvSpPr>
            <a:spLocks noGrp="1"/>
          </p:cNvSpPr>
          <p:nvPr>
            <p:ph type="title"/>
          </p:nvPr>
        </p:nvSpPr>
        <p:spPr/>
        <p:txBody>
          <a:bodyPr/>
          <a:lstStyle/>
          <a:p>
            <a:r>
              <a:rPr lang="fi-FI"/>
              <a:t>Muokkaa perustyyl. napsautt.</a:t>
            </a:r>
          </a:p>
        </p:txBody>
      </p:sp>
      <p:cxnSp>
        <p:nvCxnSpPr>
          <p:cNvPr id="18" name="Suora yhdysviiva 17">
            <a:extLst>
              <a:ext uri="{FF2B5EF4-FFF2-40B4-BE49-F238E27FC236}">
                <a16:creationId xmlns:a16="http://schemas.microsoft.com/office/drawing/2014/main" id="{D96CDDF2-92A5-47E3-84F3-82C5BC70DE7E}"/>
              </a:ext>
            </a:extLst>
          </p:cNvPr>
          <p:cNvCxnSpPr/>
          <p:nvPr/>
        </p:nvCxnSpPr>
        <p:spPr>
          <a:xfrm>
            <a:off x="6096000" y="1740892"/>
            <a:ext cx="0" cy="3564000"/>
          </a:xfrm>
          <a:prstGeom prst="line">
            <a:avLst/>
          </a:prstGeom>
          <a:ln w="15875">
            <a:solidFill>
              <a:srgbClr val="003580"/>
            </a:solidFill>
            <a:prstDash val="sysDot"/>
          </a:ln>
        </p:spPr>
        <p:style>
          <a:lnRef idx="1">
            <a:schemeClr val="accent1"/>
          </a:lnRef>
          <a:fillRef idx="0">
            <a:schemeClr val="accent1"/>
          </a:fillRef>
          <a:effectRef idx="0">
            <a:schemeClr val="accent1"/>
          </a:effectRef>
          <a:fontRef idx="minor">
            <a:schemeClr val="tx1"/>
          </a:fontRef>
        </p:style>
      </p:cxnSp>
      <p:cxnSp>
        <p:nvCxnSpPr>
          <p:cNvPr id="20" name="Suora yhdysviiva 19">
            <a:extLst>
              <a:ext uri="{FF2B5EF4-FFF2-40B4-BE49-F238E27FC236}">
                <a16:creationId xmlns:a16="http://schemas.microsoft.com/office/drawing/2014/main" id="{C05F9869-3C0C-4D7B-BF00-F3D190C36440}"/>
              </a:ext>
            </a:extLst>
          </p:cNvPr>
          <p:cNvCxnSpPr>
            <a:cxnSpLocks/>
          </p:cNvCxnSpPr>
          <p:nvPr/>
        </p:nvCxnSpPr>
        <p:spPr>
          <a:xfrm flipH="1">
            <a:off x="936000" y="3429000"/>
            <a:ext cx="10332000" cy="0"/>
          </a:xfrm>
          <a:prstGeom prst="line">
            <a:avLst/>
          </a:prstGeom>
          <a:ln w="15875">
            <a:solidFill>
              <a:srgbClr val="003580"/>
            </a:solidFill>
            <a:prstDash val="sysDot"/>
          </a:ln>
        </p:spPr>
        <p:style>
          <a:lnRef idx="1">
            <a:schemeClr val="accent1"/>
          </a:lnRef>
          <a:fillRef idx="0">
            <a:schemeClr val="accent1"/>
          </a:fillRef>
          <a:effectRef idx="0">
            <a:schemeClr val="accent1"/>
          </a:effectRef>
          <a:fontRef idx="minor">
            <a:schemeClr val="tx1"/>
          </a:fontRef>
        </p:style>
      </p:cxnSp>
      <p:sp>
        <p:nvSpPr>
          <p:cNvPr id="34" name="Tekstin paikkamerkki 2">
            <a:extLst>
              <a:ext uri="{FF2B5EF4-FFF2-40B4-BE49-F238E27FC236}">
                <a16:creationId xmlns:a16="http://schemas.microsoft.com/office/drawing/2014/main" id="{0CEA7BB7-2206-476B-BBB9-D870A7805ABF}"/>
              </a:ext>
            </a:extLst>
          </p:cNvPr>
          <p:cNvSpPr>
            <a:spLocks noGrp="1"/>
          </p:cNvSpPr>
          <p:nvPr>
            <p:ph type="body" sz="quarter" idx="17" hasCustomPrompt="1"/>
          </p:nvPr>
        </p:nvSpPr>
        <p:spPr>
          <a:xfrm>
            <a:off x="1095653" y="1836000"/>
            <a:ext cx="1260000" cy="1260000"/>
          </a:xfrm>
          <a:prstGeom prst="ellipse">
            <a:avLst/>
          </a:prstGeom>
          <a:solidFill>
            <a:srgbClr val="009CDB"/>
          </a:solidFill>
        </p:spPr>
        <p:txBody>
          <a:bodyPr anchor="ctr"/>
          <a:lstStyle>
            <a:lvl1pPr marL="0" indent="0" algn="ctr">
              <a:buNone/>
              <a:defRPr>
                <a:solidFill>
                  <a:srgbClr val="003580"/>
                </a:solidFill>
              </a:defRPr>
            </a:lvl1pPr>
            <a:lvl2pPr>
              <a:defRPr>
                <a:solidFill>
                  <a:srgbClr val="003580"/>
                </a:solidFill>
              </a:defRPr>
            </a:lvl2pPr>
            <a:lvl3pPr>
              <a:defRPr>
                <a:solidFill>
                  <a:srgbClr val="003580"/>
                </a:solidFill>
              </a:defRPr>
            </a:lvl3pPr>
            <a:lvl4pPr>
              <a:defRPr>
                <a:solidFill>
                  <a:srgbClr val="003580"/>
                </a:solidFill>
              </a:defRPr>
            </a:lvl4pPr>
            <a:lvl5pPr>
              <a:defRPr>
                <a:solidFill>
                  <a:srgbClr val="003580"/>
                </a:solidFill>
              </a:defRPr>
            </a:lvl5pPr>
          </a:lstStyle>
          <a:p>
            <a:pPr lvl="0"/>
            <a:r>
              <a:rPr lang="fi-FI" dirty="0"/>
              <a:t>1</a:t>
            </a:r>
          </a:p>
        </p:txBody>
      </p:sp>
      <p:sp>
        <p:nvSpPr>
          <p:cNvPr id="30" name="Tekstin paikkamerkki 16">
            <a:extLst>
              <a:ext uri="{FF2B5EF4-FFF2-40B4-BE49-F238E27FC236}">
                <a16:creationId xmlns:a16="http://schemas.microsoft.com/office/drawing/2014/main" id="{11592A8B-A886-4C0B-A780-4917685FE656}"/>
              </a:ext>
            </a:extLst>
          </p:cNvPr>
          <p:cNvSpPr>
            <a:spLocks noGrp="1"/>
          </p:cNvSpPr>
          <p:nvPr>
            <p:ph type="body" sz="quarter" idx="13"/>
          </p:nvPr>
        </p:nvSpPr>
        <p:spPr>
          <a:xfrm>
            <a:off x="2793326" y="1843545"/>
            <a:ext cx="3024285" cy="1212716"/>
          </a:xfrm>
        </p:spPr>
        <p:txBody>
          <a:bodyPr/>
          <a:lstStyle>
            <a:lvl1pPr marL="0" indent="0">
              <a:spcAft>
                <a:spcPts val="0"/>
              </a:spcAft>
              <a:buNone/>
              <a:defRPr sz="1600"/>
            </a:lvl1pPr>
            <a:lvl2pPr marL="359991" indent="0">
              <a:buNone/>
              <a:defRPr sz="1200"/>
            </a:lvl2pPr>
            <a:lvl3pPr marL="719982" indent="0">
              <a:buNone/>
              <a:defRPr sz="1200"/>
            </a:lvl3pPr>
            <a:lvl4pPr marL="1079973" indent="0">
              <a:buNone/>
              <a:defRPr sz="1200"/>
            </a:lvl4pPr>
            <a:lvl5pPr marL="1439964" indent="0">
              <a:buNone/>
              <a:defRPr sz="1200"/>
            </a:lvl5pPr>
          </a:lstStyle>
          <a:p>
            <a:pPr lvl="0"/>
            <a:r>
              <a:rPr lang="fi-FI"/>
              <a:t>Muokkaa tekstin perustyylejä</a:t>
            </a:r>
          </a:p>
        </p:txBody>
      </p:sp>
      <p:sp>
        <p:nvSpPr>
          <p:cNvPr id="35" name="Tekstin paikkamerkki 2">
            <a:extLst>
              <a:ext uri="{FF2B5EF4-FFF2-40B4-BE49-F238E27FC236}">
                <a16:creationId xmlns:a16="http://schemas.microsoft.com/office/drawing/2014/main" id="{65EBFB55-A8BC-4F66-8A78-02C8B84E4B10}"/>
              </a:ext>
            </a:extLst>
          </p:cNvPr>
          <p:cNvSpPr>
            <a:spLocks noGrp="1"/>
          </p:cNvSpPr>
          <p:nvPr>
            <p:ph type="body" sz="quarter" idx="18" hasCustomPrompt="1"/>
          </p:nvPr>
        </p:nvSpPr>
        <p:spPr>
          <a:xfrm>
            <a:off x="6480000" y="1836000"/>
            <a:ext cx="1260000" cy="1260000"/>
          </a:xfrm>
          <a:prstGeom prst="ellipse">
            <a:avLst/>
          </a:prstGeom>
          <a:solidFill>
            <a:srgbClr val="009CDB"/>
          </a:solidFill>
        </p:spPr>
        <p:txBody>
          <a:bodyPr anchor="ctr"/>
          <a:lstStyle>
            <a:lvl1pPr marL="0" indent="0" algn="ctr">
              <a:buNone/>
              <a:defRPr>
                <a:solidFill>
                  <a:srgbClr val="003580"/>
                </a:solidFill>
              </a:defRPr>
            </a:lvl1pPr>
            <a:lvl2pPr>
              <a:defRPr>
                <a:solidFill>
                  <a:srgbClr val="003580"/>
                </a:solidFill>
              </a:defRPr>
            </a:lvl2pPr>
            <a:lvl3pPr>
              <a:defRPr>
                <a:solidFill>
                  <a:srgbClr val="003580"/>
                </a:solidFill>
              </a:defRPr>
            </a:lvl3pPr>
            <a:lvl4pPr>
              <a:defRPr>
                <a:solidFill>
                  <a:srgbClr val="003580"/>
                </a:solidFill>
              </a:defRPr>
            </a:lvl4pPr>
            <a:lvl5pPr>
              <a:defRPr>
                <a:solidFill>
                  <a:srgbClr val="003580"/>
                </a:solidFill>
              </a:defRPr>
            </a:lvl5pPr>
          </a:lstStyle>
          <a:p>
            <a:pPr lvl="0"/>
            <a:r>
              <a:rPr lang="fi-FI" dirty="0"/>
              <a:t>2</a:t>
            </a:r>
          </a:p>
        </p:txBody>
      </p:sp>
      <p:sp>
        <p:nvSpPr>
          <p:cNvPr id="31" name="Tekstin paikkamerkki 16">
            <a:extLst>
              <a:ext uri="{FF2B5EF4-FFF2-40B4-BE49-F238E27FC236}">
                <a16:creationId xmlns:a16="http://schemas.microsoft.com/office/drawing/2014/main" id="{C226F493-5803-44D0-99B8-376677DBBBB2}"/>
              </a:ext>
            </a:extLst>
          </p:cNvPr>
          <p:cNvSpPr>
            <a:spLocks noGrp="1"/>
          </p:cNvSpPr>
          <p:nvPr>
            <p:ph type="body" sz="quarter" idx="14"/>
          </p:nvPr>
        </p:nvSpPr>
        <p:spPr>
          <a:xfrm>
            <a:off x="8123999" y="1842557"/>
            <a:ext cx="3024285" cy="1212716"/>
          </a:xfrm>
        </p:spPr>
        <p:txBody>
          <a:bodyPr/>
          <a:lstStyle>
            <a:lvl1pPr marL="0" indent="0">
              <a:spcAft>
                <a:spcPts val="0"/>
              </a:spcAft>
              <a:buNone/>
              <a:defRPr sz="1600"/>
            </a:lvl1pPr>
            <a:lvl2pPr marL="359991" indent="0">
              <a:buNone/>
              <a:defRPr sz="1200"/>
            </a:lvl2pPr>
            <a:lvl3pPr marL="719982" indent="0">
              <a:buNone/>
              <a:defRPr sz="1200"/>
            </a:lvl3pPr>
            <a:lvl4pPr marL="1079973" indent="0">
              <a:buNone/>
              <a:defRPr sz="1200"/>
            </a:lvl4pPr>
            <a:lvl5pPr marL="1439964" indent="0">
              <a:buNone/>
              <a:defRPr sz="1200"/>
            </a:lvl5pPr>
          </a:lstStyle>
          <a:p>
            <a:pPr lvl="0"/>
            <a:r>
              <a:rPr lang="fi-FI"/>
              <a:t>Muokkaa tekstin perustyylejä</a:t>
            </a:r>
          </a:p>
        </p:txBody>
      </p:sp>
      <p:sp>
        <p:nvSpPr>
          <p:cNvPr id="36" name="Tekstin paikkamerkki 2">
            <a:extLst>
              <a:ext uri="{FF2B5EF4-FFF2-40B4-BE49-F238E27FC236}">
                <a16:creationId xmlns:a16="http://schemas.microsoft.com/office/drawing/2014/main" id="{80388AF2-42A6-4B60-BD27-EA53188A55A8}"/>
              </a:ext>
            </a:extLst>
          </p:cNvPr>
          <p:cNvSpPr>
            <a:spLocks noGrp="1"/>
          </p:cNvSpPr>
          <p:nvPr>
            <p:ph type="body" sz="quarter" idx="19" hasCustomPrompt="1"/>
          </p:nvPr>
        </p:nvSpPr>
        <p:spPr>
          <a:xfrm>
            <a:off x="1116000" y="3888000"/>
            <a:ext cx="1260000" cy="1260000"/>
          </a:xfrm>
          <a:prstGeom prst="ellipse">
            <a:avLst/>
          </a:prstGeom>
          <a:solidFill>
            <a:srgbClr val="009CDB"/>
          </a:solidFill>
        </p:spPr>
        <p:txBody>
          <a:bodyPr anchor="ctr"/>
          <a:lstStyle>
            <a:lvl1pPr marL="0" indent="0" algn="ctr">
              <a:buNone/>
              <a:defRPr>
                <a:solidFill>
                  <a:srgbClr val="003580"/>
                </a:solidFill>
              </a:defRPr>
            </a:lvl1pPr>
            <a:lvl2pPr>
              <a:defRPr>
                <a:solidFill>
                  <a:srgbClr val="003580"/>
                </a:solidFill>
              </a:defRPr>
            </a:lvl2pPr>
            <a:lvl3pPr>
              <a:defRPr>
                <a:solidFill>
                  <a:srgbClr val="003580"/>
                </a:solidFill>
              </a:defRPr>
            </a:lvl3pPr>
            <a:lvl4pPr>
              <a:defRPr>
                <a:solidFill>
                  <a:srgbClr val="003580"/>
                </a:solidFill>
              </a:defRPr>
            </a:lvl4pPr>
            <a:lvl5pPr>
              <a:defRPr>
                <a:solidFill>
                  <a:srgbClr val="003580"/>
                </a:solidFill>
              </a:defRPr>
            </a:lvl5pPr>
          </a:lstStyle>
          <a:p>
            <a:pPr lvl="0"/>
            <a:r>
              <a:rPr lang="fi-FI" dirty="0"/>
              <a:t>3</a:t>
            </a:r>
          </a:p>
        </p:txBody>
      </p:sp>
      <p:sp>
        <p:nvSpPr>
          <p:cNvPr id="33" name="Tekstin paikkamerkki 16">
            <a:extLst>
              <a:ext uri="{FF2B5EF4-FFF2-40B4-BE49-F238E27FC236}">
                <a16:creationId xmlns:a16="http://schemas.microsoft.com/office/drawing/2014/main" id="{8C0A3A11-EDE0-4D73-966A-4F77AFAF5B28}"/>
              </a:ext>
            </a:extLst>
          </p:cNvPr>
          <p:cNvSpPr>
            <a:spLocks noGrp="1"/>
          </p:cNvSpPr>
          <p:nvPr>
            <p:ph type="body" sz="quarter" idx="16"/>
          </p:nvPr>
        </p:nvSpPr>
        <p:spPr>
          <a:xfrm>
            <a:off x="2793326" y="3886544"/>
            <a:ext cx="3024285" cy="1212716"/>
          </a:xfrm>
        </p:spPr>
        <p:txBody>
          <a:bodyPr/>
          <a:lstStyle>
            <a:lvl1pPr marL="0" indent="0">
              <a:spcAft>
                <a:spcPts val="0"/>
              </a:spcAft>
              <a:buNone/>
              <a:defRPr sz="1600"/>
            </a:lvl1pPr>
            <a:lvl2pPr marL="359991" indent="0">
              <a:buNone/>
              <a:defRPr sz="1200"/>
            </a:lvl2pPr>
            <a:lvl3pPr marL="719982" indent="0">
              <a:buNone/>
              <a:defRPr sz="1200"/>
            </a:lvl3pPr>
            <a:lvl4pPr marL="1079973" indent="0">
              <a:buNone/>
              <a:defRPr sz="1200"/>
            </a:lvl4pPr>
            <a:lvl5pPr marL="1439964" indent="0">
              <a:buNone/>
              <a:defRPr sz="1200"/>
            </a:lvl5pPr>
          </a:lstStyle>
          <a:p>
            <a:pPr lvl="0"/>
            <a:r>
              <a:rPr lang="fi-FI"/>
              <a:t>Muokkaa tekstin perustyylejä</a:t>
            </a:r>
          </a:p>
        </p:txBody>
      </p:sp>
      <p:sp>
        <p:nvSpPr>
          <p:cNvPr id="37" name="Tekstin paikkamerkki 2">
            <a:extLst>
              <a:ext uri="{FF2B5EF4-FFF2-40B4-BE49-F238E27FC236}">
                <a16:creationId xmlns:a16="http://schemas.microsoft.com/office/drawing/2014/main" id="{6DFE37D0-2C7D-4C6E-8BE0-57AB92533800}"/>
              </a:ext>
            </a:extLst>
          </p:cNvPr>
          <p:cNvSpPr>
            <a:spLocks noGrp="1"/>
          </p:cNvSpPr>
          <p:nvPr>
            <p:ph type="body" sz="quarter" idx="20" hasCustomPrompt="1"/>
          </p:nvPr>
        </p:nvSpPr>
        <p:spPr>
          <a:xfrm>
            <a:off x="6478560" y="3888000"/>
            <a:ext cx="1260000" cy="1260000"/>
          </a:xfrm>
          <a:prstGeom prst="ellipse">
            <a:avLst/>
          </a:prstGeom>
          <a:solidFill>
            <a:srgbClr val="009CDB"/>
          </a:solidFill>
        </p:spPr>
        <p:txBody>
          <a:bodyPr anchor="ctr"/>
          <a:lstStyle>
            <a:lvl1pPr marL="0" indent="0" algn="ctr">
              <a:buNone/>
              <a:defRPr>
                <a:solidFill>
                  <a:srgbClr val="003580"/>
                </a:solidFill>
              </a:defRPr>
            </a:lvl1pPr>
            <a:lvl2pPr>
              <a:defRPr>
                <a:solidFill>
                  <a:srgbClr val="003580"/>
                </a:solidFill>
              </a:defRPr>
            </a:lvl2pPr>
            <a:lvl3pPr>
              <a:defRPr>
                <a:solidFill>
                  <a:srgbClr val="003580"/>
                </a:solidFill>
              </a:defRPr>
            </a:lvl3pPr>
            <a:lvl4pPr>
              <a:defRPr>
                <a:solidFill>
                  <a:srgbClr val="003580"/>
                </a:solidFill>
              </a:defRPr>
            </a:lvl4pPr>
            <a:lvl5pPr>
              <a:defRPr>
                <a:solidFill>
                  <a:srgbClr val="003580"/>
                </a:solidFill>
              </a:defRPr>
            </a:lvl5pPr>
          </a:lstStyle>
          <a:p>
            <a:pPr lvl="0"/>
            <a:r>
              <a:rPr lang="fi-FI" dirty="0"/>
              <a:t>4</a:t>
            </a:r>
          </a:p>
        </p:txBody>
      </p:sp>
      <p:sp>
        <p:nvSpPr>
          <p:cNvPr id="32" name="Tekstin paikkamerkki 16">
            <a:extLst>
              <a:ext uri="{FF2B5EF4-FFF2-40B4-BE49-F238E27FC236}">
                <a16:creationId xmlns:a16="http://schemas.microsoft.com/office/drawing/2014/main" id="{84140918-6267-46A1-9627-F253BD10ABE9}"/>
              </a:ext>
            </a:extLst>
          </p:cNvPr>
          <p:cNvSpPr>
            <a:spLocks noGrp="1"/>
          </p:cNvSpPr>
          <p:nvPr>
            <p:ph type="body" sz="quarter" idx="15"/>
          </p:nvPr>
        </p:nvSpPr>
        <p:spPr>
          <a:xfrm>
            <a:off x="8123999" y="3888000"/>
            <a:ext cx="3024285" cy="1212716"/>
          </a:xfrm>
        </p:spPr>
        <p:txBody>
          <a:bodyPr/>
          <a:lstStyle>
            <a:lvl1pPr marL="0" indent="0">
              <a:spcAft>
                <a:spcPts val="0"/>
              </a:spcAft>
              <a:buNone/>
              <a:defRPr sz="1600"/>
            </a:lvl1pPr>
            <a:lvl2pPr marL="359991" indent="0">
              <a:buNone/>
              <a:defRPr sz="1200"/>
            </a:lvl2pPr>
            <a:lvl3pPr marL="719982" indent="0">
              <a:buNone/>
              <a:defRPr sz="1200"/>
            </a:lvl3pPr>
            <a:lvl4pPr marL="1079973" indent="0">
              <a:buNone/>
              <a:defRPr sz="1200"/>
            </a:lvl4pPr>
            <a:lvl5pPr marL="1439964" indent="0">
              <a:buNone/>
              <a:defRPr sz="1200"/>
            </a:lvl5pPr>
          </a:lstStyle>
          <a:p>
            <a:pPr lvl="0"/>
            <a:r>
              <a:rPr lang="fi-FI"/>
              <a:t>Muokkaa tekstin perustyylejä</a:t>
            </a:r>
          </a:p>
        </p:txBody>
      </p:sp>
    </p:spTree>
    <p:extLst>
      <p:ext uri="{BB962C8B-B14F-4D97-AF65-F5344CB8AC3E}">
        <p14:creationId xmlns:p14="http://schemas.microsoft.com/office/powerpoint/2010/main" val="10406029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Only" preserve="1">
  <p:cSld name="Nosto">
    <p:bg>
      <p:bgPr>
        <a:solidFill>
          <a:srgbClr val="003580"/>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2135560" y="1844824"/>
            <a:ext cx="8064896" cy="2664296"/>
          </a:xfrm>
        </p:spPr>
        <p:txBody>
          <a:bodyPr anchor="ctr"/>
          <a:lstStyle>
            <a:lvl1pPr algn="l">
              <a:defRPr sz="2800">
                <a:solidFill>
                  <a:srgbClr val="FFFFFF"/>
                </a:solidFill>
              </a:defRPr>
            </a:lvl1pPr>
          </a:lstStyle>
          <a:p>
            <a:r>
              <a:rPr lang="fi-FI"/>
              <a:t>Muokkaa perustyyl. napsautt.</a:t>
            </a:r>
          </a:p>
        </p:txBody>
      </p:sp>
      <p:pic>
        <p:nvPicPr>
          <p:cNvPr id="7" name="Kuva 6">
            <a:extLst>
              <a:ext uri="{FF2B5EF4-FFF2-40B4-BE49-F238E27FC236}">
                <a16:creationId xmlns:a16="http://schemas.microsoft.com/office/drawing/2014/main" id="{ABCDC525-326E-402D-BAB0-31223928766E}"/>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36000" y="5542632"/>
            <a:ext cx="1350000" cy="540000"/>
          </a:xfrm>
          <a:prstGeom prst="rect">
            <a:avLst/>
          </a:prstGeom>
        </p:spPr>
      </p:pic>
      <p:grpSp>
        <p:nvGrpSpPr>
          <p:cNvPr id="8" name="Ryhmä 7">
            <a:extLst>
              <a:ext uri="{FF2B5EF4-FFF2-40B4-BE49-F238E27FC236}">
                <a16:creationId xmlns:a16="http://schemas.microsoft.com/office/drawing/2014/main" id="{1AD8412E-669C-4746-87C8-F0EE0A323BAE}"/>
              </a:ext>
            </a:extLst>
          </p:cNvPr>
          <p:cNvGrpSpPr/>
          <p:nvPr/>
        </p:nvGrpSpPr>
        <p:grpSpPr bwMode="white">
          <a:xfrm>
            <a:off x="-1200" y="0"/>
            <a:ext cx="12194400" cy="6876000"/>
            <a:chOff x="-1200" y="0"/>
            <a:chExt cx="12194400" cy="6876000"/>
          </a:xfrm>
        </p:grpSpPr>
        <p:sp>
          <p:nvSpPr>
            <p:cNvPr id="9" name="Suorakulmio 8">
              <a:extLst>
                <a:ext uri="{FF2B5EF4-FFF2-40B4-BE49-F238E27FC236}">
                  <a16:creationId xmlns:a16="http://schemas.microsoft.com/office/drawing/2014/main" id="{13144EF5-5E94-4B79-A515-019B41793EB4}"/>
                </a:ext>
              </a:extLst>
            </p:cNvPr>
            <p:cNvSpPr/>
            <p:nvPr/>
          </p:nvSpPr>
          <p:spPr bwMode="white">
            <a:xfrm>
              <a:off x="0" y="0"/>
              <a:ext cx="360000" cy="6876000"/>
            </a:xfrm>
            <a:prstGeom prst="rect">
              <a:avLst/>
            </a:prstGeom>
            <a:solidFill>
              <a:srgbClr val="FF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6B1668B1-5B74-4E43-9AAA-694D4F7B4789}"/>
                </a:ext>
              </a:extLst>
            </p:cNvPr>
            <p:cNvSpPr/>
            <p:nvPr/>
          </p:nvSpPr>
          <p:spPr bwMode="white">
            <a:xfrm>
              <a:off x="11832000" y="0"/>
              <a:ext cx="360000" cy="6876000"/>
            </a:xfrm>
            <a:prstGeom prst="rect">
              <a:avLst/>
            </a:prstGeom>
            <a:solidFill>
              <a:srgbClr val="FF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49D38E22-EE08-4DBE-BFEF-9FA773AEA493}"/>
                </a:ext>
              </a:extLst>
            </p:cNvPr>
            <p:cNvSpPr/>
            <p:nvPr/>
          </p:nvSpPr>
          <p:spPr bwMode="white">
            <a:xfrm>
              <a:off x="0" y="0"/>
              <a:ext cx="12193200" cy="360000"/>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uorakulmio 11">
              <a:extLst>
                <a:ext uri="{FF2B5EF4-FFF2-40B4-BE49-F238E27FC236}">
                  <a16:creationId xmlns:a16="http://schemas.microsoft.com/office/drawing/2014/main" id="{8A72D339-FAAE-45F7-BAA5-FF14B27BCF6D}"/>
                </a:ext>
              </a:extLst>
            </p:cNvPr>
            <p:cNvSpPr/>
            <p:nvPr/>
          </p:nvSpPr>
          <p:spPr bwMode="white">
            <a:xfrm>
              <a:off x="-1200" y="6514055"/>
              <a:ext cx="12193200" cy="360000"/>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3" name="Päivämäärän paikkamerkki 2">
            <a:extLst>
              <a:ext uri="{FF2B5EF4-FFF2-40B4-BE49-F238E27FC236}">
                <a16:creationId xmlns:a16="http://schemas.microsoft.com/office/drawing/2014/main" id="{2DCDCBE4-02AE-44D8-9C62-80506C6692AE}"/>
              </a:ext>
            </a:extLst>
          </p:cNvPr>
          <p:cNvSpPr>
            <a:spLocks noGrp="1"/>
          </p:cNvSpPr>
          <p:nvPr>
            <p:ph type="dt" sz="half" idx="10"/>
          </p:nvPr>
        </p:nvSpPr>
        <p:spPr/>
        <p:txBody>
          <a:bodyPr/>
          <a:lstStyle>
            <a:lvl1pPr>
              <a:defRPr>
                <a:noFill/>
              </a:defRPr>
            </a:lvl1pPr>
          </a:lstStyle>
          <a:p>
            <a:r>
              <a:rPr lang="fi-FI"/>
              <a:t>9.4.2019</a:t>
            </a:r>
          </a:p>
        </p:txBody>
      </p:sp>
      <p:sp>
        <p:nvSpPr>
          <p:cNvPr id="4" name="Alatunnisteen paikkamerkki 3">
            <a:extLst>
              <a:ext uri="{FF2B5EF4-FFF2-40B4-BE49-F238E27FC236}">
                <a16:creationId xmlns:a16="http://schemas.microsoft.com/office/drawing/2014/main" id="{E79D9E9F-FE68-48A6-9208-FDB62472FA63}"/>
              </a:ext>
            </a:extLst>
          </p:cNvPr>
          <p:cNvSpPr>
            <a:spLocks noGrp="1"/>
          </p:cNvSpPr>
          <p:nvPr>
            <p:ph type="ftr" sz="quarter" idx="11"/>
          </p:nvPr>
        </p:nvSpPr>
        <p:spPr/>
        <p:txBody>
          <a:bodyPr/>
          <a:lstStyle>
            <a:lvl1pPr>
              <a:defRPr>
                <a:noFill/>
              </a:defRPr>
            </a:lvl1pPr>
          </a:lstStyle>
          <a:p>
            <a:r>
              <a:rPr lang="fi-FI"/>
              <a:t>Tomi Ståhl  Kela-tiedolla palvelua asiakkaille ja kumppaneille </a:t>
            </a:r>
          </a:p>
        </p:txBody>
      </p:sp>
      <p:sp>
        <p:nvSpPr>
          <p:cNvPr id="5" name="Dian numeron paikkamerkki 4">
            <a:extLst>
              <a:ext uri="{FF2B5EF4-FFF2-40B4-BE49-F238E27FC236}">
                <a16:creationId xmlns:a16="http://schemas.microsoft.com/office/drawing/2014/main" id="{78333B1A-930A-44DB-8C9C-FBA632FF192B}"/>
              </a:ext>
            </a:extLst>
          </p:cNvPr>
          <p:cNvSpPr>
            <a:spLocks noGrp="1"/>
          </p:cNvSpPr>
          <p:nvPr>
            <p:ph type="sldNum" sz="quarter" idx="12"/>
          </p:nvPr>
        </p:nvSpPr>
        <p:spPr/>
        <p:txBody>
          <a:bodyPr/>
          <a:lstStyle>
            <a:lvl1pPr>
              <a:defRPr>
                <a:noFill/>
              </a:defRPr>
            </a:lvl1pPr>
          </a:lstStyle>
          <a:p>
            <a:fld id="{E38D8271-015E-4BD9-B1A3-A057F5E8F4AB}" type="slidenum">
              <a:rPr lang="fi-FI" smtClean="0"/>
              <a:t>‹#›</a:t>
            </a:fld>
            <a:endParaRPr lang="fi-FI"/>
          </a:p>
        </p:txBody>
      </p:sp>
    </p:spTree>
    <p:extLst>
      <p:ext uri="{BB962C8B-B14F-4D97-AF65-F5344CB8AC3E}">
        <p14:creationId xmlns:p14="http://schemas.microsoft.com/office/powerpoint/2010/main" val="7176532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Nosto 2">
    <p:bg>
      <p:bgPr>
        <a:solidFill>
          <a:srgbClr val="E2E2E2"/>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2135560" y="1844824"/>
            <a:ext cx="8064896" cy="2664296"/>
          </a:xfrm>
        </p:spPr>
        <p:txBody>
          <a:bodyPr anchor="ctr"/>
          <a:lstStyle>
            <a:lvl1pPr algn="l">
              <a:defRPr sz="2800">
                <a:solidFill>
                  <a:srgbClr val="003580"/>
                </a:solidFill>
              </a:defRPr>
            </a:lvl1pPr>
          </a:lstStyle>
          <a:p>
            <a:r>
              <a:rPr lang="fi-FI"/>
              <a:t>Muokkaa perustyyl. napsautt.</a:t>
            </a:r>
            <a:endParaRPr lang="fi-FI" dirty="0"/>
          </a:p>
        </p:txBody>
      </p:sp>
      <p:grpSp>
        <p:nvGrpSpPr>
          <p:cNvPr id="8" name="Ryhmä 7">
            <a:extLst>
              <a:ext uri="{FF2B5EF4-FFF2-40B4-BE49-F238E27FC236}">
                <a16:creationId xmlns:a16="http://schemas.microsoft.com/office/drawing/2014/main" id="{1AD8412E-669C-4746-87C8-F0EE0A323BAE}"/>
              </a:ext>
            </a:extLst>
          </p:cNvPr>
          <p:cNvGrpSpPr/>
          <p:nvPr/>
        </p:nvGrpSpPr>
        <p:grpSpPr bwMode="white">
          <a:xfrm>
            <a:off x="-1200" y="0"/>
            <a:ext cx="12194400" cy="6876000"/>
            <a:chOff x="-1200" y="0"/>
            <a:chExt cx="12194400" cy="6876000"/>
          </a:xfrm>
        </p:grpSpPr>
        <p:sp>
          <p:nvSpPr>
            <p:cNvPr id="9" name="Suorakulmio 8">
              <a:extLst>
                <a:ext uri="{FF2B5EF4-FFF2-40B4-BE49-F238E27FC236}">
                  <a16:creationId xmlns:a16="http://schemas.microsoft.com/office/drawing/2014/main" id="{13144EF5-5E94-4B79-A515-019B41793EB4}"/>
                </a:ext>
              </a:extLst>
            </p:cNvPr>
            <p:cNvSpPr/>
            <p:nvPr/>
          </p:nvSpPr>
          <p:spPr bwMode="white">
            <a:xfrm>
              <a:off x="0" y="0"/>
              <a:ext cx="360000" cy="6876000"/>
            </a:xfrm>
            <a:prstGeom prst="rect">
              <a:avLst/>
            </a:prstGeom>
            <a:solidFill>
              <a:srgbClr val="FF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6B1668B1-5B74-4E43-9AAA-694D4F7B4789}"/>
                </a:ext>
              </a:extLst>
            </p:cNvPr>
            <p:cNvSpPr/>
            <p:nvPr/>
          </p:nvSpPr>
          <p:spPr bwMode="white">
            <a:xfrm>
              <a:off x="11832000" y="0"/>
              <a:ext cx="360000" cy="6876000"/>
            </a:xfrm>
            <a:prstGeom prst="rect">
              <a:avLst/>
            </a:prstGeom>
            <a:solidFill>
              <a:srgbClr val="FF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49D38E22-EE08-4DBE-BFEF-9FA773AEA493}"/>
                </a:ext>
              </a:extLst>
            </p:cNvPr>
            <p:cNvSpPr/>
            <p:nvPr/>
          </p:nvSpPr>
          <p:spPr bwMode="white">
            <a:xfrm>
              <a:off x="0" y="0"/>
              <a:ext cx="12193200" cy="360000"/>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uorakulmio 11">
              <a:extLst>
                <a:ext uri="{FF2B5EF4-FFF2-40B4-BE49-F238E27FC236}">
                  <a16:creationId xmlns:a16="http://schemas.microsoft.com/office/drawing/2014/main" id="{8A72D339-FAAE-45F7-BAA5-FF14B27BCF6D}"/>
                </a:ext>
              </a:extLst>
            </p:cNvPr>
            <p:cNvSpPr/>
            <p:nvPr/>
          </p:nvSpPr>
          <p:spPr bwMode="white">
            <a:xfrm>
              <a:off x="-1200" y="6514055"/>
              <a:ext cx="12193200" cy="360000"/>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pic>
        <p:nvPicPr>
          <p:cNvPr id="13" name="Kuva 12">
            <a:extLst>
              <a:ext uri="{FF2B5EF4-FFF2-40B4-BE49-F238E27FC236}">
                <a16:creationId xmlns:a16="http://schemas.microsoft.com/office/drawing/2014/main" id="{D16CA927-AF75-4D00-8036-52D86266B490}"/>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36000" y="5544000"/>
            <a:ext cx="1350000" cy="540000"/>
          </a:xfrm>
          <a:prstGeom prst="rect">
            <a:avLst/>
          </a:prstGeom>
        </p:spPr>
      </p:pic>
      <p:sp>
        <p:nvSpPr>
          <p:cNvPr id="3" name="Päivämäärän paikkamerkki 2">
            <a:extLst>
              <a:ext uri="{FF2B5EF4-FFF2-40B4-BE49-F238E27FC236}">
                <a16:creationId xmlns:a16="http://schemas.microsoft.com/office/drawing/2014/main" id="{3DA2E7E4-DEEF-4193-BA82-336DF178ECF0}"/>
              </a:ext>
            </a:extLst>
          </p:cNvPr>
          <p:cNvSpPr>
            <a:spLocks noGrp="1"/>
          </p:cNvSpPr>
          <p:nvPr>
            <p:ph type="dt" sz="half" idx="10"/>
          </p:nvPr>
        </p:nvSpPr>
        <p:spPr/>
        <p:txBody>
          <a:bodyPr/>
          <a:lstStyle>
            <a:lvl1pPr>
              <a:defRPr>
                <a:noFill/>
              </a:defRPr>
            </a:lvl1pPr>
          </a:lstStyle>
          <a:p>
            <a:r>
              <a:rPr lang="fi-FI"/>
              <a:t>9.4.2019</a:t>
            </a:r>
          </a:p>
        </p:txBody>
      </p:sp>
      <p:sp>
        <p:nvSpPr>
          <p:cNvPr id="4" name="Alatunnisteen paikkamerkki 3">
            <a:extLst>
              <a:ext uri="{FF2B5EF4-FFF2-40B4-BE49-F238E27FC236}">
                <a16:creationId xmlns:a16="http://schemas.microsoft.com/office/drawing/2014/main" id="{79D827EB-6F8E-4BF8-BFCA-1921FA63FEDA}"/>
              </a:ext>
            </a:extLst>
          </p:cNvPr>
          <p:cNvSpPr>
            <a:spLocks noGrp="1"/>
          </p:cNvSpPr>
          <p:nvPr>
            <p:ph type="ftr" sz="quarter" idx="11"/>
          </p:nvPr>
        </p:nvSpPr>
        <p:spPr/>
        <p:txBody>
          <a:bodyPr/>
          <a:lstStyle>
            <a:lvl1pPr>
              <a:defRPr>
                <a:noFill/>
              </a:defRPr>
            </a:lvl1pPr>
          </a:lstStyle>
          <a:p>
            <a:r>
              <a:rPr lang="fi-FI"/>
              <a:t>Tomi Ståhl  Kela-tiedolla palvelua asiakkaille ja kumppaneille </a:t>
            </a:r>
          </a:p>
        </p:txBody>
      </p:sp>
      <p:sp>
        <p:nvSpPr>
          <p:cNvPr id="5" name="Dian numeron paikkamerkki 4">
            <a:extLst>
              <a:ext uri="{FF2B5EF4-FFF2-40B4-BE49-F238E27FC236}">
                <a16:creationId xmlns:a16="http://schemas.microsoft.com/office/drawing/2014/main" id="{45382AF4-8AE5-4035-9C61-07B792C50836}"/>
              </a:ext>
            </a:extLst>
          </p:cNvPr>
          <p:cNvSpPr>
            <a:spLocks noGrp="1"/>
          </p:cNvSpPr>
          <p:nvPr>
            <p:ph type="sldNum" sz="quarter" idx="12"/>
          </p:nvPr>
        </p:nvSpPr>
        <p:spPr/>
        <p:txBody>
          <a:bodyPr/>
          <a:lstStyle>
            <a:lvl1pPr>
              <a:defRPr>
                <a:noFill/>
              </a:defRPr>
            </a:lvl1pPr>
          </a:lstStyle>
          <a:p>
            <a:fld id="{E38D8271-015E-4BD9-B1A3-A057F5E8F4AB}" type="slidenum">
              <a:rPr lang="fi-FI" smtClean="0"/>
              <a:t>‹#›</a:t>
            </a:fld>
            <a:endParaRPr lang="fi-FI"/>
          </a:p>
        </p:txBody>
      </p:sp>
    </p:spTree>
    <p:extLst>
      <p:ext uri="{BB962C8B-B14F-4D97-AF65-F5344CB8AC3E}">
        <p14:creationId xmlns:p14="http://schemas.microsoft.com/office/powerpoint/2010/main" val="42099157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Nosto 3">
    <p:bg>
      <p:bgPr>
        <a:solidFill>
          <a:srgbClr val="009CDB"/>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2135560" y="1844824"/>
            <a:ext cx="8064896" cy="2664296"/>
          </a:xfrm>
        </p:spPr>
        <p:txBody>
          <a:bodyPr anchor="ctr"/>
          <a:lstStyle>
            <a:lvl1pPr algn="l">
              <a:defRPr sz="2800">
                <a:solidFill>
                  <a:srgbClr val="003580"/>
                </a:solidFill>
              </a:defRPr>
            </a:lvl1pPr>
          </a:lstStyle>
          <a:p>
            <a:r>
              <a:rPr lang="fi-FI"/>
              <a:t>Muokkaa perustyyl. napsautt.</a:t>
            </a:r>
          </a:p>
        </p:txBody>
      </p:sp>
      <p:grpSp>
        <p:nvGrpSpPr>
          <p:cNvPr id="8" name="Ryhmä 7">
            <a:extLst>
              <a:ext uri="{FF2B5EF4-FFF2-40B4-BE49-F238E27FC236}">
                <a16:creationId xmlns:a16="http://schemas.microsoft.com/office/drawing/2014/main" id="{1AD8412E-669C-4746-87C8-F0EE0A323BAE}"/>
              </a:ext>
            </a:extLst>
          </p:cNvPr>
          <p:cNvGrpSpPr/>
          <p:nvPr/>
        </p:nvGrpSpPr>
        <p:grpSpPr bwMode="white">
          <a:xfrm>
            <a:off x="-1200" y="0"/>
            <a:ext cx="12194400" cy="6876000"/>
            <a:chOff x="-1200" y="0"/>
            <a:chExt cx="12194400" cy="6876000"/>
          </a:xfrm>
        </p:grpSpPr>
        <p:sp>
          <p:nvSpPr>
            <p:cNvPr id="9" name="Suorakulmio 8">
              <a:extLst>
                <a:ext uri="{FF2B5EF4-FFF2-40B4-BE49-F238E27FC236}">
                  <a16:creationId xmlns:a16="http://schemas.microsoft.com/office/drawing/2014/main" id="{13144EF5-5E94-4B79-A515-019B41793EB4}"/>
                </a:ext>
              </a:extLst>
            </p:cNvPr>
            <p:cNvSpPr/>
            <p:nvPr/>
          </p:nvSpPr>
          <p:spPr bwMode="white">
            <a:xfrm>
              <a:off x="0" y="0"/>
              <a:ext cx="360000" cy="6876000"/>
            </a:xfrm>
            <a:prstGeom prst="rect">
              <a:avLst/>
            </a:prstGeom>
            <a:solidFill>
              <a:srgbClr val="FF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6B1668B1-5B74-4E43-9AAA-694D4F7B4789}"/>
                </a:ext>
              </a:extLst>
            </p:cNvPr>
            <p:cNvSpPr/>
            <p:nvPr/>
          </p:nvSpPr>
          <p:spPr bwMode="white">
            <a:xfrm>
              <a:off x="11832000" y="0"/>
              <a:ext cx="360000" cy="6876000"/>
            </a:xfrm>
            <a:prstGeom prst="rect">
              <a:avLst/>
            </a:prstGeom>
            <a:solidFill>
              <a:srgbClr val="FF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49D38E22-EE08-4DBE-BFEF-9FA773AEA493}"/>
                </a:ext>
              </a:extLst>
            </p:cNvPr>
            <p:cNvSpPr/>
            <p:nvPr/>
          </p:nvSpPr>
          <p:spPr bwMode="white">
            <a:xfrm>
              <a:off x="0" y="0"/>
              <a:ext cx="12193200" cy="360000"/>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uorakulmio 11">
              <a:extLst>
                <a:ext uri="{FF2B5EF4-FFF2-40B4-BE49-F238E27FC236}">
                  <a16:creationId xmlns:a16="http://schemas.microsoft.com/office/drawing/2014/main" id="{8A72D339-FAAE-45F7-BAA5-FF14B27BCF6D}"/>
                </a:ext>
              </a:extLst>
            </p:cNvPr>
            <p:cNvSpPr/>
            <p:nvPr/>
          </p:nvSpPr>
          <p:spPr bwMode="white">
            <a:xfrm>
              <a:off x="-1200" y="6514055"/>
              <a:ext cx="12193200" cy="360000"/>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pic>
        <p:nvPicPr>
          <p:cNvPr id="13" name="Kuva 12">
            <a:extLst>
              <a:ext uri="{FF2B5EF4-FFF2-40B4-BE49-F238E27FC236}">
                <a16:creationId xmlns:a16="http://schemas.microsoft.com/office/drawing/2014/main" id="{D16CA927-AF75-4D00-8036-52D86266B490}"/>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36000" y="5544000"/>
            <a:ext cx="1350000" cy="540000"/>
          </a:xfrm>
          <a:prstGeom prst="rect">
            <a:avLst/>
          </a:prstGeom>
        </p:spPr>
      </p:pic>
      <p:sp>
        <p:nvSpPr>
          <p:cNvPr id="3" name="Päivämäärän paikkamerkki 2">
            <a:extLst>
              <a:ext uri="{FF2B5EF4-FFF2-40B4-BE49-F238E27FC236}">
                <a16:creationId xmlns:a16="http://schemas.microsoft.com/office/drawing/2014/main" id="{6B587EB5-7DF3-4BFA-95BD-5CAD8489BCFD}"/>
              </a:ext>
            </a:extLst>
          </p:cNvPr>
          <p:cNvSpPr>
            <a:spLocks noGrp="1"/>
          </p:cNvSpPr>
          <p:nvPr>
            <p:ph type="dt" sz="half" idx="10"/>
          </p:nvPr>
        </p:nvSpPr>
        <p:spPr/>
        <p:txBody>
          <a:bodyPr/>
          <a:lstStyle>
            <a:lvl1pPr>
              <a:defRPr>
                <a:noFill/>
              </a:defRPr>
            </a:lvl1pPr>
          </a:lstStyle>
          <a:p>
            <a:r>
              <a:rPr lang="fi-FI"/>
              <a:t>9.4.2019</a:t>
            </a:r>
          </a:p>
        </p:txBody>
      </p:sp>
      <p:sp>
        <p:nvSpPr>
          <p:cNvPr id="4" name="Alatunnisteen paikkamerkki 3">
            <a:extLst>
              <a:ext uri="{FF2B5EF4-FFF2-40B4-BE49-F238E27FC236}">
                <a16:creationId xmlns:a16="http://schemas.microsoft.com/office/drawing/2014/main" id="{01FEC9AC-D6B7-4504-AB65-42E4BCCE304A}"/>
              </a:ext>
            </a:extLst>
          </p:cNvPr>
          <p:cNvSpPr>
            <a:spLocks noGrp="1"/>
          </p:cNvSpPr>
          <p:nvPr>
            <p:ph type="ftr" sz="quarter" idx="11"/>
          </p:nvPr>
        </p:nvSpPr>
        <p:spPr/>
        <p:txBody>
          <a:bodyPr/>
          <a:lstStyle>
            <a:lvl1pPr>
              <a:defRPr>
                <a:noFill/>
              </a:defRPr>
            </a:lvl1pPr>
          </a:lstStyle>
          <a:p>
            <a:r>
              <a:rPr lang="fi-FI"/>
              <a:t>Tomi Ståhl  Kela-tiedolla palvelua asiakkaille ja kumppaneille </a:t>
            </a:r>
          </a:p>
        </p:txBody>
      </p:sp>
      <p:sp>
        <p:nvSpPr>
          <p:cNvPr id="5" name="Dian numeron paikkamerkki 4">
            <a:extLst>
              <a:ext uri="{FF2B5EF4-FFF2-40B4-BE49-F238E27FC236}">
                <a16:creationId xmlns:a16="http://schemas.microsoft.com/office/drawing/2014/main" id="{9BDDB86B-F1EC-4CAC-B9F5-4E908F854876}"/>
              </a:ext>
            </a:extLst>
          </p:cNvPr>
          <p:cNvSpPr>
            <a:spLocks noGrp="1"/>
          </p:cNvSpPr>
          <p:nvPr>
            <p:ph type="sldNum" sz="quarter" idx="12"/>
          </p:nvPr>
        </p:nvSpPr>
        <p:spPr/>
        <p:txBody>
          <a:bodyPr/>
          <a:lstStyle>
            <a:lvl1pPr>
              <a:defRPr>
                <a:noFill/>
              </a:defRPr>
            </a:lvl1pPr>
          </a:lstStyle>
          <a:p>
            <a:fld id="{E38D8271-015E-4BD9-B1A3-A057F5E8F4AB}" type="slidenum">
              <a:rPr lang="fi-FI" smtClean="0"/>
              <a:t>‹#›</a:t>
            </a:fld>
            <a:endParaRPr lang="fi-FI"/>
          </a:p>
        </p:txBody>
      </p:sp>
    </p:spTree>
    <p:extLst>
      <p:ext uri="{BB962C8B-B14F-4D97-AF65-F5344CB8AC3E}">
        <p14:creationId xmlns:p14="http://schemas.microsoft.com/office/powerpoint/2010/main" val="29217982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Nosto kuvalla">
    <p:bg>
      <p:bgPr>
        <a:solidFill>
          <a:srgbClr val="003580"/>
        </a:solidFill>
        <a:effectLst/>
      </p:bgPr>
    </p:bg>
    <p:spTree>
      <p:nvGrpSpPr>
        <p:cNvPr id="1" name=""/>
        <p:cNvGrpSpPr/>
        <p:nvPr/>
      </p:nvGrpSpPr>
      <p:grpSpPr>
        <a:xfrm>
          <a:off x="0" y="0"/>
          <a:ext cx="0" cy="0"/>
          <a:chOff x="0" y="0"/>
          <a:chExt cx="0" cy="0"/>
        </a:xfrm>
      </p:grpSpPr>
      <p:pic>
        <p:nvPicPr>
          <p:cNvPr id="15" name="Kuva 14">
            <a:extLst>
              <a:ext uri="{FF2B5EF4-FFF2-40B4-BE49-F238E27FC236}">
                <a16:creationId xmlns:a16="http://schemas.microsoft.com/office/drawing/2014/main" id="{C45605A4-C668-4678-B214-AD8CC89AE4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2927" y="255757"/>
            <a:ext cx="6309907" cy="6346486"/>
          </a:xfrm>
          <a:prstGeom prst="rect">
            <a:avLst/>
          </a:prstGeom>
        </p:spPr>
      </p:pic>
      <p:sp>
        <p:nvSpPr>
          <p:cNvPr id="2" name="Otsikko 1"/>
          <p:cNvSpPr>
            <a:spLocks noGrp="1"/>
          </p:cNvSpPr>
          <p:nvPr>
            <p:ph type="title"/>
          </p:nvPr>
        </p:nvSpPr>
        <p:spPr>
          <a:xfrm>
            <a:off x="930204" y="1844824"/>
            <a:ext cx="5387469" cy="2664296"/>
          </a:xfrm>
        </p:spPr>
        <p:txBody>
          <a:bodyPr anchor="t"/>
          <a:lstStyle>
            <a:lvl1pPr algn="l">
              <a:defRPr sz="2800">
                <a:solidFill>
                  <a:srgbClr val="FFFFFF"/>
                </a:solidFill>
              </a:defRPr>
            </a:lvl1pPr>
          </a:lstStyle>
          <a:p>
            <a:r>
              <a:rPr lang="fi-FI"/>
              <a:t>Muokkaa perustyyl. napsautt.</a:t>
            </a:r>
          </a:p>
        </p:txBody>
      </p:sp>
      <p:pic>
        <p:nvPicPr>
          <p:cNvPr id="7" name="Kuva 6">
            <a:extLst>
              <a:ext uri="{FF2B5EF4-FFF2-40B4-BE49-F238E27FC236}">
                <a16:creationId xmlns:a16="http://schemas.microsoft.com/office/drawing/2014/main" id="{ABCDC525-326E-402D-BAB0-31223928766E}"/>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6000" y="5542632"/>
            <a:ext cx="1350000" cy="540000"/>
          </a:xfrm>
          <a:prstGeom prst="rect">
            <a:avLst/>
          </a:prstGeom>
        </p:spPr>
      </p:pic>
      <p:grpSp>
        <p:nvGrpSpPr>
          <p:cNvPr id="8" name="Ryhmä 7">
            <a:extLst>
              <a:ext uri="{FF2B5EF4-FFF2-40B4-BE49-F238E27FC236}">
                <a16:creationId xmlns:a16="http://schemas.microsoft.com/office/drawing/2014/main" id="{1AD8412E-669C-4746-87C8-F0EE0A323BAE}"/>
              </a:ext>
            </a:extLst>
          </p:cNvPr>
          <p:cNvGrpSpPr/>
          <p:nvPr/>
        </p:nvGrpSpPr>
        <p:grpSpPr bwMode="white">
          <a:xfrm>
            <a:off x="-1200" y="0"/>
            <a:ext cx="12194400" cy="6876000"/>
            <a:chOff x="-1200" y="0"/>
            <a:chExt cx="12194400" cy="6876000"/>
          </a:xfrm>
        </p:grpSpPr>
        <p:sp>
          <p:nvSpPr>
            <p:cNvPr id="9" name="Suorakulmio 8">
              <a:extLst>
                <a:ext uri="{FF2B5EF4-FFF2-40B4-BE49-F238E27FC236}">
                  <a16:creationId xmlns:a16="http://schemas.microsoft.com/office/drawing/2014/main" id="{13144EF5-5E94-4B79-A515-019B41793EB4}"/>
                </a:ext>
              </a:extLst>
            </p:cNvPr>
            <p:cNvSpPr/>
            <p:nvPr/>
          </p:nvSpPr>
          <p:spPr bwMode="white">
            <a:xfrm>
              <a:off x="0" y="0"/>
              <a:ext cx="360000" cy="6876000"/>
            </a:xfrm>
            <a:prstGeom prst="rect">
              <a:avLst/>
            </a:prstGeom>
            <a:solidFill>
              <a:srgbClr val="FF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6B1668B1-5B74-4E43-9AAA-694D4F7B4789}"/>
                </a:ext>
              </a:extLst>
            </p:cNvPr>
            <p:cNvSpPr/>
            <p:nvPr/>
          </p:nvSpPr>
          <p:spPr bwMode="white">
            <a:xfrm>
              <a:off x="11832000" y="0"/>
              <a:ext cx="360000" cy="6876000"/>
            </a:xfrm>
            <a:prstGeom prst="rect">
              <a:avLst/>
            </a:prstGeom>
            <a:solidFill>
              <a:srgbClr val="FF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49D38E22-EE08-4DBE-BFEF-9FA773AEA493}"/>
                </a:ext>
              </a:extLst>
            </p:cNvPr>
            <p:cNvSpPr/>
            <p:nvPr/>
          </p:nvSpPr>
          <p:spPr bwMode="white">
            <a:xfrm>
              <a:off x="0" y="0"/>
              <a:ext cx="12193200" cy="360000"/>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uorakulmio 11">
              <a:extLst>
                <a:ext uri="{FF2B5EF4-FFF2-40B4-BE49-F238E27FC236}">
                  <a16:creationId xmlns:a16="http://schemas.microsoft.com/office/drawing/2014/main" id="{8A72D339-FAAE-45F7-BAA5-FF14B27BCF6D}"/>
                </a:ext>
              </a:extLst>
            </p:cNvPr>
            <p:cNvSpPr/>
            <p:nvPr/>
          </p:nvSpPr>
          <p:spPr bwMode="white">
            <a:xfrm>
              <a:off x="-1200" y="6514055"/>
              <a:ext cx="12193200" cy="360000"/>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3" name="Päivämäärän paikkamerkki 2">
            <a:extLst>
              <a:ext uri="{FF2B5EF4-FFF2-40B4-BE49-F238E27FC236}">
                <a16:creationId xmlns:a16="http://schemas.microsoft.com/office/drawing/2014/main" id="{7496009E-D81D-4D7F-9DC9-1E064CC85230}"/>
              </a:ext>
            </a:extLst>
          </p:cNvPr>
          <p:cNvSpPr>
            <a:spLocks noGrp="1"/>
          </p:cNvSpPr>
          <p:nvPr>
            <p:ph type="dt" sz="half" idx="10"/>
          </p:nvPr>
        </p:nvSpPr>
        <p:spPr/>
        <p:txBody>
          <a:bodyPr/>
          <a:lstStyle>
            <a:lvl1pPr>
              <a:defRPr>
                <a:noFill/>
              </a:defRPr>
            </a:lvl1pPr>
          </a:lstStyle>
          <a:p>
            <a:r>
              <a:rPr lang="fi-FI"/>
              <a:t>9.4.2019</a:t>
            </a:r>
          </a:p>
        </p:txBody>
      </p:sp>
      <p:sp>
        <p:nvSpPr>
          <p:cNvPr id="4" name="Alatunnisteen paikkamerkki 3">
            <a:extLst>
              <a:ext uri="{FF2B5EF4-FFF2-40B4-BE49-F238E27FC236}">
                <a16:creationId xmlns:a16="http://schemas.microsoft.com/office/drawing/2014/main" id="{A0DDA2FB-92CD-420D-851E-95270758719A}"/>
              </a:ext>
            </a:extLst>
          </p:cNvPr>
          <p:cNvSpPr>
            <a:spLocks noGrp="1"/>
          </p:cNvSpPr>
          <p:nvPr>
            <p:ph type="ftr" sz="quarter" idx="11"/>
          </p:nvPr>
        </p:nvSpPr>
        <p:spPr/>
        <p:txBody>
          <a:bodyPr/>
          <a:lstStyle>
            <a:lvl1pPr>
              <a:defRPr>
                <a:noFill/>
              </a:defRPr>
            </a:lvl1pPr>
          </a:lstStyle>
          <a:p>
            <a:r>
              <a:rPr lang="fi-FI"/>
              <a:t>Tomi Ståhl  Kela-tiedolla palvelua asiakkaille ja kumppaneille </a:t>
            </a:r>
          </a:p>
        </p:txBody>
      </p:sp>
      <p:sp>
        <p:nvSpPr>
          <p:cNvPr id="5" name="Dian numeron paikkamerkki 4">
            <a:extLst>
              <a:ext uri="{FF2B5EF4-FFF2-40B4-BE49-F238E27FC236}">
                <a16:creationId xmlns:a16="http://schemas.microsoft.com/office/drawing/2014/main" id="{5D3EC42C-44D8-417A-8174-1C58F6DE834E}"/>
              </a:ext>
            </a:extLst>
          </p:cNvPr>
          <p:cNvSpPr>
            <a:spLocks noGrp="1"/>
          </p:cNvSpPr>
          <p:nvPr>
            <p:ph type="sldNum" sz="quarter" idx="12"/>
          </p:nvPr>
        </p:nvSpPr>
        <p:spPr/>
        <p:txBody>
          <a:bodyPr/>
          <a:lstStyle>
            <a:lvl1pPr>
              <a:defRPr>
                <a:noFill/>
              </a:defRPr>
            </a:lvl1pPr>
          </a:lstStyle>
          <a:p>
            <a:fld id="{E38D8271-015E-4BD9-B1A3-A057F5E8F4AB}" type="slidenum">
              <a:rPr lang="fi-FI" smtClean="0"/>
              <a:t>‹#›</a:t>
            </a:fld>
            <a:endParaRPr lang="fi-FI"/>
          </a:p>
        </p:txBody>
      </p:sp>
    </p:spTree>
    <p:extLst>
      <p:ext uri="{BB962C8B-B14F-4D97-AF65-F5344CB8AC3E}">
        <p14:creationId xmlns:p14="http://schemas.microsoft.com/office/powerpoint/2010/main" val="4055465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bwMode="black">
          <a:xfrm>
            <a:off x="935999" y="377812"/>
            <a:ext cx="10332000" cy="1008000"/>
          </a:xfrm>
        </p:spPr>
        <p:txBody>
          <a:bodyPr anchor="b"/>
          <a:lstStyle/>
          <a:p>
            <a:r>
              <a:rPr lang="fi-FI"/>
              <a:t>Muokkaa perustyyl. napsautt.</a:t>
            </a:r>
            <a:endParaRPr lang="fi-FI" dirty="0"/>
          </a:p>
        </p:txBody>
      </p:sp>
      <p:sp>
        <p:nvSpPr>
          <p:cNvPr id="3" name="Sisällön paikkamerkki 2"/>
          <p:cNvSpPr>
            <a:spLocks noGrp="1"/>
          </p:cNvSpPr>
          <p:nvPr>
            <p:ph idx="1"/>
          </p:nvPr>
        </p:nvSpPr>
        <p:spPr>
          <a:xfrm>
            <a:off x="935998" y="1692000"/>
            <a:ext cx="10332000" cy="417600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p:cNvSpPr>
            <a:spLocks noGrp="1"/>
          </p:cNvSpPr>
          <p:nvPr>
            <p:ph type="dt" sz="half" idx="10"/>
          </p:nvPr>
        </p:nvSpPr>
        <p:spPr/>
        <p:txBody>
          <a:bodyPr/>
          <a:lstStyle/>
          <a:p>
            <a:r>
              <a:rPr lang="fi-FI"/>
              <a:t>9.4.2019</a:t>
            </a:r>
          </a:p>
        </p:txBody>
      </p:sp>
      <p:sp>
        <p:nvSpPr>
          <p:cNvPr id="5" name="Alatunnisteen paikkamerkki 4"/>
          <p:cNvSpPr>
            <a:spLocks noGrp="1"/>
          </p:cNvSpPr>
          <p:nvPr>
            <p:ph type="ftr" sz="quarter" idx="11"/>
          </p:nvPr>
        </p:nvSpPr>
        <p:spPr/>
        <p:txBody>
          <a:bodyPr/>
          <a:lstStyle/>
          <a:p>
            <a:r>
              <a:rPr lang="fi-FI"/>
              <a:t>Tomi Ståhl  Kela-tiedolla palvelua asiakkaille ja kumppaneille </a:t>
            </a:r>
          </a:p>
        </p:txBody>
      </p:sp>
      <p:sp>
        <p:nvSpPr>
          <p:cNvPr id="6" name="Dian numeron paikkamerkki 5"/>
          <p:cNvSpPr>
            <a:spLocks noGrp="1"/>
          </p:cNvSpPr>
          <p:nvPr>
            <p:ph type="sldNum" sz="quarter" idx="12"/>
          </p:nvPr>
        </p:nvSpPr>
        <p:spPr/>
        <p:txBody>
          <a:bodyPr/>
          <a:lstStyle/>
          <a:p>
            <a:fld id="{E38D8271-015E-4BD9-B1A3-A057F5E8F4AB}" type="slidenum">
              <a:rPr lang="fi-FI" smtClean="0"/>
              <a:t>‹#›</a:t>
            </a:fld>
            <a:endParaRPr lang="fi-FI"/>
          </a:p>
        </p:txBody>
      </p:sp>
    </p:spTree>
    <p:extLst>
      <p:ext uri="{BB962C8B-B14F-4D97-AF65-F5344CB8AC3E}">
        <p14:creationId xmlns:p14="http://schemas.microsoft.com/office/powerpoint/2010/main" val="8099617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Nosto kuvalla 2">
    <p:bg>
      <p:bgPr>
        <a:solidFill>
          <a:srgbClr val="E2E2E2"/>
        </a:solidFill>
        <a:effectLst/>
      </p:bgPr>
    </p:bg>
    <p:spTree>
      <p:nvGrpSpPr>
        <p:cNvPr id="1" name=""/>
        <p:cNvGrpSpPr/>
        <p:nvPr/>
      </p:nvGrpSpPr>
      <p:grpSpPr>
        <a:xfrm>
          <a:off x="0" y="0"/>
          <a:ext cx="0" cy="0"/>
          <a:chOff x="0" y="0"/>
          <a:chExt cx="0" cy="0"/>
        </a:xfrm>
      </p:grpSpPr>
      <p:grpSp>
        <p:nvGrpSpPr>
          <p:cNvPr id="8" name="Ryhmä 7">
            <a:extLst>
              <a:ext uri="{FF2B5EF4-FFF2-40B4-BE49-F238E27FC236}">
                <a16:creationId xmlns:a16="http://schemas.microsoft.com/office/drawing/2014/main" id="{1AD8412E-669C-4746-87C8-F0EE0A323BAE}"/>
              </a:ext>
            </a:extLst>
          </p:cNvPr>
          <p:cNvGrpSpPr/>
          <p:nvPr/>
        </p:nvGrpSpPr>
        <p:grpSpPr bwMode="white">
          <a:xfrm>
            <a:off x="-1200" y="0"/>
            <a:ext cx="12194400" cy="6876000"/>
            <a:chOff x="-1200" y="0"/>
            <a:chExt cx="12194400" cy="6876000"/>
          </a:xfrm>
        </p:grpSpPr>
        <p:sp>
          <p:nvSpPr>
            <p:cNvPr id="9" name="Suorakulmio 8">
              <a:extLst>
                <a:ext uri="{FF2B5EF4-FFF2-40B4-BE49-F238E27FC236}">
                  <a16:creationId xmlns:a16="http://schemas.microsoft.com/office/drawing/2014/main" id="{13144EF5-5E94-4B79-A515-019B41793EB4}"/>
                </a:ext>
              </a:extLst>
            </p:cNvPr>
            <p:cNvSpPr/>
            <p:nvPr/>
          </p:nvSpPr>
          <p:spPr bwMode="white">
            <a:xfrm>
              <a:off x="0" y="0"/>
              <a:ext cx="360000" cy="6876000"/>
            </a:xfrm>
            <a:prstGeom prst="rect">
              <a:avLst/>
            </a:prstGeom>
            <a:solidFill>
              <a:srgbClr val="FF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6B1668B1-5B74-4E43-9AAA-694D4F7B4789}"/>
                </a:ext>
              </a:extLst>
            </p:cNvPr>
            <p:cNvSpPr/>
            <p:nvPr/>
          </p:nvSpPr>
          <p:spPr bwMode="white">
            <a:xfrm>
              <a:off x="11832000" y="0"/>
              <a:ext cx="360000" cy="6876000"/>
            </a:xfrm>
            <a:prstGeom prst="rect">
              <a:avLst/>
            </a:prstGeom>
            <a:solidFill>
              <a:srgbClr val="FF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49D38E22-EE08-4DBE-BFEF-9FA773AEA493}"/>
                </a:ext>
              </a:extLst>
            </p:cNvPr>
            <p:cNvSpPr/>
            <p:nvPr/>
          </p:nvSpPr>
          <p:spPr bwMode="white">
            <a:xfrm>
              <a:off x="0" y="0"/>
              <a:ext cx="12193200" cy="360000"/>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uorakulmio 11">
              <a:extLst>
                <a:ext uri="{FF2B5EF4-FFF2-40B4-BE49-F238E27FC236}">
                  <a16:creationId xmlns:a16="http://schemas.microsoft.com/office/drawing/2014/main" id="{8A72D339-FAAE-45F7-BAA5-FF14B27BCF6D}"/>
                </a:ext>
              </a:extLst>
            </p:cNvPr>
            <p:cNvSpPr/>
            <p:nvPr/>
          </p:nvSpPr>
          <p:spPr bwMode="white">
            <a:xfrm>
              <a:off x="-1200" y="6514055"/>
              <a:ext cx="12193200" cy="360000"/>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pic>
        <p:nvPicPr>
          <p:cNvPr id="13" name="Kuva 12">
            <a:extLst>
              <a:ext uri="{FF2B5EF4-FFF2-40B4-BE49-F238E27FC236}">
                <a16:creationId xmlns:a16="http://schemas.microsoft.com/office/drawing/2014/main" id="{D16CA927-AF75-4D00-8036-52D86266B490}"/>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36000" y="5544000"/>
            <a:ext cx="1350000" cy="540000"/>
          </a:xfrm>
          <a:prstGeom prst="rect">
            <a:avLst/>
          </a:prstGeom>
        </p:spPr>
      </p:pic>
      <p:sp>
        <p:nvSpPr>
          <p:cNvPr id="14" name="Otsikko 1">
            <a:extLst>
              <a:ext uri="{FF2B5EF4-FFF2-40B4-BE49-F238E27FC236}">
                <a16:creationId xmlns:a16="http://schemas.microsoft.com/office/drawing/2014/main" id="{BD18113F-F885-45F3-A170-89A2D6EA35AC}"/>
              </a:ext>
            </a:extLst>
          </p:cNvPr>
          <p:cNvSpPr>
            <a:spLocks noGrp="1"/>
          </p:cNvSpPr>
          <p:nvPr>
            <p:ph type="title"/>
          </p:nvPr>
        </p:nvSpPr>
        <p:spPr>
          <a:xfrm>
            <a:off x="930204" y="1844824"/>
            <a:ext cx="5387469" cy="2664296"/>
          </a:xfrm>
        </p:spPr>
        <p:txBody>
          <a:bodyPr anchor="t"/>
          <a:lstStyle>
            <a:lvl1pPr algn="l">
              <a:defRPr sz="2800">
                <a:solidFill>
                  <a:schemeClr val="tx2"/>
                </a:solidFill>
              </a:defRPr>
            </a:lvl1pPr>
          </a:lstStyle>
          <a:p>
            <a:r>
              <a:rPr lang="fi-FI"/>
              <a:t>Muokkaa perustyyl. napsautt.</a:t>
            </a:r>
          </a:p>
        </p:txBody>
      </p:sp>
      <p:pic>
        <p:nvPicPr>
          <p:cNvPr id="15" name="Kuva 14">
            <a:extLst>
              <a:ext uri="{FF2B5EF4-FFF2-40B4-BE49-F238E27FC236}">
                <a16:creationId xmlns:a16="http://schemas.microsoft.com/office/drawing/2014/main" id="{466AD257-6F55-4E92-AB4D-E1B96913EB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0722" y="1306749"/>
            <a:ext cx="3865199" cy="4395597"/>
          </a:xfrm>
          <a:prstGeom prst="rect">
            <a:avLst/>
          </a:prstGeom>
        </p:spPr>
      </p:pic>
      <p:sp>
        <p:nvSpPr>
          <p:cNvPr id="2" name="Päivämäärän paikkamerkki 1">
            <a:extLst>
              <a:ext uri="{FF2B5EF4-FFF2-40B4-BE49-F238E27FC236}">
                <a16:creationId xmlns:a16="http://schemas.microsoft.com/office/drawing/2014/main" id="{DC3BCF26-D9EE-42E4-99DD-25B90F2011C1}"/>
              </a:ext>
            </a:extLst>
          </p:cNvPr>
          <p:cNvSpPr>
            <a:spLocks noGrp="1"/>
          </p:cNvSpPr>
          <p:nvPr>
            <p:ph type="dt" sz="half" idx="10"/>
          </p:nvPr>
        </p:nvSpPr>
        <p:spPr/>
        <p:txBody>
          <a:bodyPr/>
          <a:lstStyle>
            <a:lvl1pPr>
              <a:defRPr>
                <a:noFill/>
              </a:defRPr>
            </a:lvl1pPr>
          </a:lstStyle>
          <a:p>
            <a:r>
              <a:rPr lang="fi-FI"/>
              <a:t>9.4.2019</a:t>
            </a:r>
          </a:p>
        </p:txBody>
      </p:sp>
      <p:sp>
        <p:nvSpPr>
          <p:cNvPr id="3" name="Alatunnisteen paikkamerkki 2">
            <a:extLst>
              <a:ext uri="{FF2B5EF4-FFF2-40B4-BE49-F238E27FC236}">
                <a16:creationId xmlns:a16="http://schemas.microsoft.com/office/drawing/2014/main" id="{3C93180D-B56A-4E47-A202-FB9C521C6A6E}"/>
              </a:ext>
            </a:extLst>
          </p:cNvPr>
          <p:cNvSpPr>
            <a:spLocks noGrp="1"/>
          </p:cNvSpPr>
          <p:nvPr>
            <p:ph type="ftr" sz="quarter" idx="11"/>
          </p:nvPr>
        </p:nvSpPr>
        <p:spPr/>
        <p:txBody>
          <a:bodyPr/>
          <a:lstStyle>
            <a:lvl1pPr>
              <a:defRPr>
                <a:noFill/>
              </a:defRPr>
            </a:lvl1pPr>
          </a:lstStyle>
          <a:p>
            <a:r>
              <a:rPr lang="fi-FI"/>
              <a:t>Tomi Ståhl  Kela-tiedolla palvelua asiakkaille ja kumppaneille </a:t>
            </a:r>
          </a:p>
        </p:txBody>
      </p:sp>
      <p:sp>
        <p:nvSpPr>
          <p:cNvPr id="4" name="Dian numeron paikkamerkki 3">
            <a:extLst>
              <a:ext uri="{FF2B5EF4-FFF2-40B4-BE49-F238E27FC236}">
                <a16:creationId xmlns:a16="http://schemas.microsoft.com/office/drawing/2014/main" id="{17583949-AE63-41C6-B4EF-A1402FBE74BC}"/>
              </a:ext>
            </a:extLst>
          </p:cNvPr>
          <p:cNvSpPr>
            <a:spLocks noGrp="1"/>
          </p:cNvSpPr>
          <p:nvPr>
            <p:ph type="sldNum" sz="quarter" idx="12"/>
          </p:nvPr>
        </p:nvSpPr>
        <p:spPr/>
        <p:txBody>
          <a:bodyPr/>
          <a:lstStyle>
            <a:lvl1pPr>
              <a:defRPr>
                <a:noFill/>
              </a:defRPr>
            </a:lvl1pPr>
          </a:lstStyle>
          <a:p>
            <a:fld id="{E38D8271-015E-4BD9-B1A3-A057F5E8F4AB}" type="slidenum">
              <a:rPr lang="fi-FI" smtClean="0"/>
              <a:t>‹#›</a:t>
            </a:fld>
            <a:endParaRPr lang="fi-FI"/>
          </a:p>
        </p:txBody>
      </p:sp>
    </p:spTree>
    <p:extLst>
      <p:ext uri="{BB962C8B-B14F-4D97-AF65-F5344CB8AC3E}">
        <p14:creationId xmlns:p14="http://schemas.microsoft.com/office/powerpoint/2010/main" val="42867495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Nosto kuvalla 3">
    <p:bg>
      <p:bgPr>
        <a:solidFill>
          <a:srgbClr val="009CDB"/>
        </a:solidFill>
        <a:effectLst/>
      </p:bgPr>
    </p:bg>
    <p:spTree>
      <p:nvGrpSpPr>
        <p:cNvPr id="1" name=""/>
        <p:cNvGrpSpPr/>
        <p:nvPr/>
      </p:nvGrpSpPr>
      <p:grpSpPr>
        <a:xfrm>
          <a:off x="0" y="0"/>
          <a:ext cx="0" cy="0"/>
          <a:chOff x="0" y="0"/>
          <a:chExt cx="0" cy="0"/>
        </a:xfrm>
      </p:grpSpPr>
      <p:grpSp>
        <p:nvGrpSpPr>
          <p:cNvPr id="8" name="Ryhmä 7">
            <a:extLst>
              <a:ext uri="{FF2B5EF4-FFF2-40B4-BE49-F238E27FC236}">
                <a16:creationId xmlns:a16="http://schemas.microsoft.com/office/drawing/2014/main" id="{1AD8412E-669C-4746-87C8-F0EE0A323BAE}"/>
              </a:ext>
            </a:extLst>
          </p:cNvPr>
          <p:cNvGrpSpPr/>
          <p:nvPr/>
        </p:nvGrpSpPr>
        <p:grpSpPr bwMode="white">
          <a:xfrm>
            <a:off x="-1200" y="0"/>
            <a:ext cx="12194400" cy="6876000"/>
            <a:chOff x="-1200" y="0"/>
            <a:chExt cx="12194400" cy="6876000"/>
          </a:xfrm>
        </p:grpSpPr>
        <p:sp>
          <p:nvSpPr>
            <p:cNvPr id="9" name="Suorakulmio 8">
              <a:extLst>
                <a:ext uri="{FF2B5EF4-FFF2-40B4-BE49-F238E27FC236}">
                  <a16:creationId xmlns:a16="http://schemas.microsoft.com/office/drawing/2014/main" id="{13144EF5-5E94-4B79-A515-019B41793EB4}"/>
                </a:ext>
              </a:extLst>
            </p:cNvPr>
            <p:cNvSpPr/>
            <p:nvPr/>
          </p:nvSpPr>
          <p:spPr bwMode="white">
            <a:xfrm>
              <a:off x="0" y="0"/>
              <a:ext cx="360000" cy="6876000"/>
            </a:xfrm>
            <a:prstGeom prst="rect">
              <a:avLst/>
            </a:prstGeom>
            <a:solidFill>
              <a:srgbClr val="FF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6B1668B1-5B74-4E43-9AAA-694D4F7B4789}"/>
                </a:ext>
              </a:extLst>
            </p:cNvPr>
            <p:cNvSpPr/>
            <p:nvPr/>
          </p:nvSpPr>
          <p:spPr bwMode="white">
            <a:xfrm>
              <a:off x="11832000" y="0"/>
              <a:ext cx="360000" cy="6876000"/>
            </a:xfrm>
            <a:prstGeom prst="rect">
              <a:avLst/>
            </a:prstGeom>
            <a:solidFill>
              <a:srgbClr val="FF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49D38E22-EE08-4DBE-BFEF-9FA773AEA493}"/>
                </a:ext>
              </a:extLst>
            </p:cNvPr>
            <p:cNvSpPr/>
            <p:nvPr/>
          </p:nvSpPr>
          <p:spPr bwMode="white">
            <a:xfrm>
              <a:off x="0" y="0"/>
              <a:ext cx="12193200" cy="360000"/>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uorakulmio 11">
              <a:extLst>
                <a:ext uri="{FF2B5EF4-FFF2-40B4-BE49-F238E27FC236}">
                  <a16:creationId xmlns:a16="http://schemas.microsoft.com/office/drawing/2014/main" id="{8A72D339-FAAE-45F7-BAA5-FF14B27BCF6D}"/>
                </a:ext>
              </a:extLst>
            </p:cNvPr>
            <p:cNvSpPr/>
            <p:nvPr/>
          </p:nvSpPr>
          <p:spPr bwMode="white">
            <a:xfrm>
              <a:off x="-1200" y="6514055"/>
              <a:ext cx="12193200" cy="360000"/>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pic>
        <p:nvPicPr>
          <p:cNvPr id="13" name="Kuva 12">
            <a:extLst>
              <a:ext uri="{FF2B5EF4-FFF2-40B4-BE49-F238E27FC236}">
                <a16:creationId xmlns:a16="http://schemas.microsoft.com/office/drawing/2014/main" id="{D16CA927-AF75-4D00-8036-52D86266B490}"/>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36000" y="5544000"/>
            <a:ext cx="1350000" cy="540000"/>
          </a:xfrm>
          <a:prstGeom prst="rect">
            <a:avLst/>
          </a:prstGeom>
        </p:spPr>
      </p:pic>
      <p:sp>
        <p:nvSpPr>
          <p:cNvPr id="14" name="Otsikko 1">
            <a:extLst>
              <a:ext uri="{FF2B5EF4-FFF2-40B4-BE49-F238E27FC236}">
                <a16:creationId xmlns:a16="http://schemas.microsoft.com/office/drawing/2014/main" id="{C66D6349-4BE0-4E10-84F8-1471884C2021}"/>
              </a:ext>
            </a:extLst>
          </p:cNvPr>
          <p:cNvSpPr>
            <a:spLocks noGrp="1"/>
          </p:cNvSpPr>
          <p:nvPr>
            <p:ph type="title"/>
          </p:nvPr>
        </p:nvSpPr>
        <p:spPr>
          <a:xfrm>
            <a:off x="930204" y="1844824"/>
            <a:ext cx="5387469" cy="2664296"/>
          </a:xfrm>
        </p:spPr>
        <p:txBody>
          <a:bodyPr anchor="t"/>
          <a:lstStyle>
            <a:lvl1pPr algn="l">
              <a:defRPr sz="2800">
                <a:solidFill>
                  <a:schemeClr val="tx2"/>
                </a:solidFill>
              </a:defRPr>
            </a:lvl1pPr>
          </a:lstStyle>
          <a:p>
            <a:r>
              <a:rPr lang="fi-FI"/>
              <a:t>Muokkaa perustyyl. napsautt.</a:t>
            </a:r>
          </a:p>
        </p:txBody>
      </p:sp>
      <p:pic>
        <p:nvPicPr>
          <p:cNvPr id="16" name="Kuva 15" descr="Kuva, joka sisältää kohteen lelu, LEGO&#10;&#10;Kuvaus luotu, korkea luotettavuus">
            <a:extLst>
              <a:ext uri="{FF2B5EF4-FFF2-40B4-BE49-F238E27FC236}">
                <a16:creationId xmlns:a16="http://schemas.microsoft.com/office/drawing/2014/main" id="{8576ED77-6628-4FB2-8A0F-59BFB08038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3563" y="1005633"/>
            <a:ext cx="6147162" cy="4560395"/>
          </a:xfrm>
          <a:prstGeom prst="rect">
            <a:avLst/>
          </a:prstGeom>
        </p:spPr>
      </p:pic>
      <p:sp>
        <p:nvSpPr>
          <p:cNvPr id="2" name="Päivämäärän paikkamerkki 1">
            <a:extLst>
              <a:ext uri="{FF2B5EF4-FFF2-40B4-BE49-F238E27FC236}">
                <a16:creationId xmlns:a16="http://schemas.microsoft.com/office/drawing/2014/main" id="{FC2DF8F2-B7EF-426A-BCDF-AEDE4F5457CE}"/>
              </a:ext>
            </a:extLst>
          </p:cNvPr>
          <p:cNvSpPr>
            <a:spLocks noGrp="1"/>
          </p:cNvSpPr>
          <p:nvPr>
            <p:ph type="dt" sz="half" idx="10"/>
          </p:nvPr>
        </p:nvSpPr>
        <p:spPr/>
        <p:txBody>
          <a:bodyPr/>
          <a:lstStyle>
            <a:lvl1pPr>
              <a:defRPr>
                <a:noFill/>
              </a:defRPr>
            </a:lvl1pPr>
          </a:lstStyle>
          <a:p>
            <a:r>
              <a:rPr lang="fi-FI"/>
              <a:t>9.4.2019</a:t>
            </a:r>
          </a:p>
        </p:txBody>
      </p:sp>
      <p:sp>
        <p:nvSpPr>
          <p:cNvPr id="3" name="Alatunnisteen paikkamerkki 2">
            <a:extLst>
              <a:ext uri="{FF2B5EF4-FFF2-40B4-BE49-F238E27FC236}">
                <a16:creationId xmlns:a16="http://schemas.microsoft.com/office/drawing/2014/main" id="{77B9DB7C-FAA7-4BC8-9966-D570CCE50825}"/>
              </a:ext>
            </a:extLst>
          </p:cNvPr>
          <p:cNvSpPr>
            <a:spLocks noGrp="1"/>
          </p:cNvSpPr>
          <p:nvPr>
            <p:ph type="ftr" sz="quarter" idx="11"/>
          </p:nvPr>
        </p:nvSpPr>
        <p:spPr/>
        <p:txBody>
          <a:bodyPr/>
          <a:lstStyle>
            <a:lvl1pPr>
              <a:defRPr>
                <a:noFill/>
              </a:defRPr>
            </a:lvl1pPr>
          </a:lstStyle>
          <a:p>
            <a:r>
              <a:rPr lang="fi-FI"/>
              <a:t>Tomi Ståhl  Kela-tiedolla palvelua asiakkaille ja kumppaneille </a:t>
            </a:r>
          </a:p>
        </p:txBody>
      </p:sp>
      <p:sp>
        <p:nvSpPr>
          <p:cNvPr id="4" name="Dian numeron paikkamerkki 3">
            <a:extLst>
              <a:ext uri="{FF2B5EF4-FFF2-40B4-BE49-F238E27FC236}">
                <a16:creationId xmlns:a16="http://schemas.microsoft.com/office/drawing/2014/main" id="{292213D3-446C-4EC0-AB9E-E4254141BCAC}"/>
              </a:ext>
            </a:extLst>
          </p:cNvPr>
          <p:cNvSpPr>
            <a:spLocks noGrp="1"/>
          </p:cNvSpPr>
          <p:nvPr>
            <p:ph type="sldNum" sz="quarter" idx="12"/>
          </p:nvPr>
        </p:nvSpPr>
        <p:spPr/>
        <p:txBody>
          <a:bodyPr/>
          <a:lstStyle>
            <a:lvl1pPr>
              <a:defRPr>
                <a:noFill/>
              </a:defRPr>
            </a:lvl1pPr>
          </a:lstStyle>
          <a:p>
            <a:fld id="{E38D8271-015E-4BD9-B1A3-A057F5E8F4AB}" type="slidenum">
              <a:rPr lang="fi-FI" smtClean="0"/>
              <a:t>‹#›</a:t>
            </a:fld>
            <a:endParaRPr lang="fi-FI"/>
          </a:p>
        </p:txBody>
      </p:sp>
    </p:spTree>
    <p:extLst>
      <p:ext uri="{BB962C8B-B14F-4D97-AF65-F5344CB8AC3E}">
        <p14:creationId xmlns:p14="http://schemas.microsoft.com/office/powerpoint/2010/main" val="16093580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lgn="l">
              <a:defRPr/>
            </a:lvl1pPr>
          </a:lstStyle>
          <a:p>
            <a:r>
              <a:rPr lang="fi-FI"/>
              <a:t>Muokkaa perustyyl. napsautt.</a:t>
            </a:r>
            <a:endParaRPr lang="fi-FI" dirty="0"/>
          </a:p>
        </p:txBody>
      </p:sp>
      <p:sp>
        <p:nvSpPr>
          <p:cNvPr id="3" name="Päivämäärän paikkamerkki 2"/>
          <p:cNvSpPr>
            <a:spLocks noGrp="1"/>
          </p:cNvSpPr>
          <p:nvPr>
            <p:ph type="dt" sz="half" idx="10"/>
          </p:nvPr>
        </p:nvSpPr>
        <p:spPr/>
        <p:txBody>
          <a:bodyPr/>
          <a:lstStyle/>
          <a:p>
            <a:r>
              <a:rPr lang="fi-FI"/>
              <a:t>9.4.2019</a:t>
            </a:r>
          </a:p>
        </p:txBody>
      </p:sp>
      <p:sp>
        <p:nvSpPr>
          <p:cNvPr id="4" name="Alatunnisteen paikkamerkki 3"/>
          <p:cNvSpPr>
            <a:spLocks noGrp="1"/>
          </p:cNvSpPr>
          <p:nvPr>
            <p:ph type="ftr" sz="quarter" idx="11"/>
          </p:nvPr>
        </p:nvSpPr>
        <p:spPr/>
        <p:txBody>
          <a:bodyPr/>
          <a:lstStyle/>
          <a:p>
            <a:r>
              <a:rPr lang="fi-FI"/>
              <a:t>Tomi Ståhl  Kela-tiedolla palvelua asiakkaille ja kumppaneille </a:t>
            </a:r>
          </a:p>
        </p:txBody>
      </p:sp>
      <p:sp>
        <p:nvSpPr>
          <p:cNvPr id="5" name="Dian numeron paikkamerkki 4"/>
          <p:cNvSpPr>
            <a:spLocks noGrp="1"/>
          </p:cNvSpPr>
          <p:nvPr>
            <p:ph type="sldNum" sz="quarter" idx="12"/>
          </p:nvPr>
        </p:nvSpPr>
        <p:spPr/>
        <p:txBody>
          <a:bodyPr/>
          <a:lstStyle/>
          <a:p>
            <a:fld id="{E38D8271-015E-4BD9-B1A3-A057F5E8F4AB}" type="slidenum">
              <a:rPr lang="fi-FI" smtClean="0"/>
              <a:t>‹#›</a:t>
            </a:fld>
            <a:endParaRPr lang="fi-FI"/>
          </a:p>
        </p:txBody>
      </p:sp>
    </p:spTree>
    <p:extLst>
      <p:ext uri="{BB962C8B-B14F-4D97-AF65-F5344CB8AC3E}">
        <p14:creationId xmlns:p14="http://schemas.microsoft.com/office/powerpoint/2010/main" val="21407167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lvl1pPr>
              <a:defRPr>
                <a:noFill/>
              </a:defRPr>
            </a:lvl1pPr>
          </a:lstStyle>
          <a:p>
            <a:r>
              <a:rPr lang="fi-FI"/>
              <a:t>9.4.2019</a:t>
            </a:r>
          </a:p>
        </p:txBody>
      </p:sp>
      <p:sp>
        <p:nvSpPr>
          <p:cNvPr id="3" name="Alatunnisteen paikkamerkki 2"/>
          <p:cNvSpPr>
            <a:spLocks noGrp="1"/>
          </p:cNvSpPr>
          <p:nvPr>
            <p:ph type="ftr" sz="quarter" idx="11"/>
          </p:nvPr>
        </p:nvSpPr>
        <p:spPr>
          <a:noFill/>
          <a:ln>
            <a:noFill/>
          </a:ln>
        </p:spPr>
        <p:txBody>
          <a:bodyPr/>
          <a:lstStyle>
            <a:lvl1pPr>
              <a:defRPr>
                <a:noFill/>
              </a:defRPr>
            </a:lvl1pPr>
          </a:lstStyle>
          <a:p>
            <a:r>
              <a:rPr lang="fi-FI"/>
              <a:t>Tomi Ståhl  Kela-tiedolla palvelua asiakkaille ja kumppaneille </a:t>
            </a:r>
          </a:p>
        </p:txBody>
      </p:sp>
      <p:sp>
        <p:nvSpPr>
          <p:cNvPr id="4" name="Dian numeron paikkamerkki 3"/>
          <p:cNvSpPr>
            <a:spLocks noGrp="1"/>
          </p:cNvSpPr>
          <p:nvPr>
            <p:ph type="sldNum" sz="quarter" idx="12"/>
          </p:nvPr>
        </p:nvSpPr>
        <p:spPr/>
        <p:txBody>
          <a:bodyPr/>
          <a:lstStyle>
            <a:lvl1pPr>
              <a:defRPr>
                <a:noFill/>
              </a:defRPr>
            </a:lvl1pPr>
          </a:lstStyle>
          <a:p>
            <a:fld id="{E38D8271-015E-4BD9-B1A3-A057F5E8F4AB}" type="slidenum">
              <a:rPr lang="fi-FI" smtClean="0"/>
              <a:t>‹#›</a:t>
            </a:fld>
            <a:endParaRPr lang="fi-FI"/>
          </a:p>
        </p:txBody>
      </p:sp>
      <p:sp>
        <p:nvSpPr>
          <p:cNvPr id="5" name="Otsikko 1"/>
          <p:cNvSpPr>
            <a:spLocks noGrp="1"/>
          </p:cNvSpPr>
          <p:nvPr>
            <p:ph type="title"/>
          </p:nvPr>
        </p:nvSpPr>
        <p:spPr>
          <a:xfrm>
            <a:off x="935999" y="378000"/>
            <a:ext cx="10332000" cy="1008000"/>
          </a:xfrm>
        </p:spPr>
        <p:txBody>
          <a:bodyPr/>
          <a:lstStyle>
            <a:lvl1pPr algn="l">
              <a:defRPr/>
            </a:lvl1pPr>
          </a:lstStyle>
          <a:p>
            <a:r>
              <a:rPr lang="fi-FI"/>
              <a:t>Muokkaa perustyyl. napsautt.</a:t>
            </a:r>
            <a:endParaRPr lang="fi-FI" dirty="0"/>
          </a:p>
        </p:txBody>
      </p:sp>
    </p:spTree>
    <p:extLst>
      <p:ext uri="{BB962C8B-B14F-4D97-AF65-F5344CB8AC3E}">
        <p14:creationId xmlns:p14="http://schemas.microsoft.com/office/powerpoint/2010/main" val="18819046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Lopetusdia">
    <p:bg>
      <p:bgPr>
        <a:solidFill>
          <a:srgbClr val="E2E2E2"/>
        </a:solidFill>
        <a:effectLst/>
      </p:bgPr>
    </p:bg>
    <p:spTree>
      <p:nvGrpSpPr>
        <p:cNvPr id="1" name=""/>
        <p:cNvGrpSpPr/>
        <p:nvPr/>
      </p:nvGrpSpPr>
      <p:grpSpPr>
        <a:xfrm>
          <a:off x="0" y="0"/>
          <a:ext cx="0" cy="0"/>
          <a:chOff x="0" y="0"/>
          <a:chExt cx="0" cy="0"/>
        </a:xfrm>
      </p:grpSpPr>
      <p:sp>
        <p:nvSpPr>
          <p:cNvPr id="2" name="Otsikko 1"/>
          <p:cNvSpPr>
            <a:spLocks noGrp="1"/>
          </p:cNvSpPr>
          <p:nvPr>
            <p:ph type="ctrTitle" hasCustomPrompt="1"/>
          </p:nvPr>
        </p:nvSpPr>
        <p:spPr bwMode="black">
          <a:xfrm>
            <a:off x="2783632" y="1268896"/>
            <a:ext cx="6624736" cy="1224000"/>
          </a:xfrm>
        </p:spPr>
        <p:txBody>
          <a:bodyPr anchor="b">
            <a:noAutofit/>
          </a:bodyPr>
          <a:lstStyle>
            <a:lvl1pPr algn="ctr">
              <a:defRPr sz="4000">
                <a:solidFill>
                  <a:schemeClr val="tx2"/>
                </a:solidFill>
              </a:defRPr>
            </a:lvl1pPr>
          </a:lstStyle>
          <a:p>
            <a:r>
              <a:rPr lang="fi-FI" dirty="0"/>
              <a:t>Lisää kiitosteksti</a:t>
            </a:r>
          </a:p>
        </p:txBody>
      </p:sp>
      <p:sp>
        <p:nvSpPr>
          <p:cNvPr id="3" name="Alaotsikko 2"/>
          <p:cNvSpPr>
            <a:spLocks noGrp="1"/>
          </p:cNvSpPr>
          <p:nvPr>
            <p:ph type="subTitle" idx="1" hasCustomPrompt="1"/>
          </p:nvPr>
        </p:nvSpPr>
        <p:spPr bwMode="black">
          <a:xfrm>
            <a:off x="3287688" y="2624348"/>
            <a:ext cx="5616624" cy="1224000"/>
          </a:xfrm>
        </p:spPr>
        <p:txBody>
          <a:bodyPr>
            <a:noAutofit/>
          </a:bodyPr>
          <a:lstStyle>
            <a:lvl1pPr marL="0" indent="0" algn="ctr">
              <a:spcAft>
                <a:spcPts val="0"/>
              </a:spcAft>
              <a:buNone/>
              <a:defRPr sz="1600">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dirty="0"/>
              <a:t>Yhteystiedot</a:t>
            </a:r>
          </a:p>
        </p:txBody>
      </p:sp>
      <p:grpSp>
        <p:nvGrpSpPr>
          <p:cNvPr id="12" name="Ryhmä 11">
            <a:extLst>
              <a:ext uri="{FF2B5EF4-FFF2-40B4-BE49-F238E27FC236}">
                <a16:creationId xmlns:a16="http://schemas.microsoft.com/office/drawing/2014/main" id="{E7F64D30-CB00-4CAF-AC36-C46DBE82327C}"/>
              </a:ext>
            </a:extLst>
          </p:cNvPr>
          <p:cNvGrpSpPr/>
          <p:nvPr/>
        </p:nvGrpSpPr>
        <p:grpSpPr bwMode="white">
          <a:xfrm>
            <a:off x="-1200" y="0"/>
            <a:ext cx="12194400" cy="6876000"/>
            <a:chOff x="-1200" y="0"/>
            <a:chExt cx="12194400" cy="6876000"/>
          </a:xfrm>
        </p:grpSpPr>
        <p:sp>
          <p:nvSpPr>
            <p:cNvPr id="8" name="Suorakulmio 7">
              <a:extLst>
                <a:ext uri="{FF2B5EF4-FFF2-40B4-BE49-F238E27FC236}">
                  <a16:creationId xmlns:a16="http://schemas.microsoft.com/office/drawing/2014/main" id="{C6C43332-42BC-4C0D-8853-EE2058633B04}"/>
                </a:ext>
              </a:extLst>
            </p:cNvPr>
            <p:cNvSpPr/>
            <p:nvPr/>
          </p:nvSpPr>
          <p:spPr bwMode="white">
            <a:xfrm>
              <a:off x="0" y="0"/>
              <a:ext cx="360000" cy="6876000"/>
            </a:xfrm>
            <a:prstGeom prst="rect">
              <a:avLst/>
            </a:prstGeom>
            <a:solidFill>
              <a:srgbClr val="FF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786DFA66-6781-41F6-9A82-6EC36FFF6427}"/>
                </a:ext>
              </a:extLst>
            </p:cNvPr>
            <p:cNvSpPr/>
            <p:nvPr/>
          </p:nvSpPr>
          <p:spPr bwMode="white">
            <a:xfrm>
              <a:off x="11832000" y="0"/>
              <a:ext cx="360000" cy="6876000"/>
            </a:xfrm>
            <a:prstGeom prst="rect">
              <a:avLst/>
            </a:prstGeom>
            <a:solidFill>
              <a:srgbClr val="FF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Suorakulmio 4">
              <a:extLst>
                <a:ext uri="{FF2B5EF4-FFF2-40B4-BE49-F238E27FC236}">
                  <a16:creationId xmlns:a16="http://schemas.microsoft.com/office/drawing/2014/main" id="{74EAB445-167C-4909-82A1-40CE0D7B1BFB}"/>
                </a:ext>
              </a:extLst>
            </p:cNvPr>
            <p:cNvSpPr/>
            <p:nvPr/>
          </p:nvSpPr>
          <p:spPr bwMode="white">
            <a:xfrm>
              <a:off x="0" y="0"/>
              <a:ext cx="12193200" cy="360000"/>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05A65AFE-A6CD-4682-9EDC-281CC91360B1}"/>
                </a:ext>
              </a:extLst>
            </p:cNvPr>
            <p:cNvSpPr/>
            <p:nvPr/>
          </p:nvSpPr>
          <p:spPr bwMode="white">
            <a:xfrm>
              <a:off x="-1200" y="6514055"/>
              <a:ext cx="12193200" cy="360000"/>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pic>
        <p:nvPicPr>
          <p:cNvPr id="10" name="Kuva 9">
            <a:extLst>
              <a:ext uri="{FF2B5EF4-FFF2-40B4-BE49-F238E27FC236}">
                <a16:creationId xmlns:a16="http://schemas.microsoft.com/office/drawing/2014/main" id="{47432463-DF5E-483B-BD59-BA28002BF0B7}"/>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27980" y="4845916"/>
            <a:ext cx="1350000" cy="540000"/>
          </a:xfrm>
          <a:prstGeom prst="rect">
            <a:avLst/>
          </a:prstGeom>
        </p:spPr>
      </p:pic>
      <p:sp>
        <p:nvSpPr>
          <p:cNvPr id="4" name="Päivämäärän paikkamerkki 3">
            <a:extLst>
              <a:ext uri="{FF2B5EF4-FFF2-40B4-BE49-F238E27FC236}">
                <a16:creationId xmlns:a16="http://schemas.microsoft.com/office/drawing/2014/main" id="{8727961F-D8E6-46DD-9BEA-5742B8E93A84}"/>
              </a:ext>
            </a:extLst>
          </p:cNvPr>
          <p:cNvSpPr>
            <a:spLocks noGrp="1"/>
          </p:cNvSpPr>
          <p:nvPr>
            <p:ph type="dt" sz="half" idx="10"/>
          </p:nvPr>
        </p:nvSpPr>
        <p:spPr/>
        <p:txBody>
          <a:bodyPr/>
          <a:lstStyle>
            <a:lvl1pPr>
              <a:defRPr>
                <a:noFill/>
              </a:defRPr>
            </a:lvl1pPr>
          </a:lstStyle>
          <a:p>
            <a:r>
              <a:rPr lang="fi-FI"/>
              <a:t>9.4.2019</a:t>
            </a:r>
          </a:p>
        </p:txBody>
      </p:sp>
      <p:sp>
        <p:nvSpPr>
          <p:cNvPr id="6" name="Alatunnisteen paikkamerkki 5">
            <a:extLst>
              <a:ext uri="{FF2B5EF4-FFF2-40B4-BE49-F238E27FC236}">
                <a16:creationId xmlns:a16="http://schemas.microsoft.com/office/drawing/2014/main" id="{7A093586-F6E4-4490-9A6B-376B4C64C1F2}"/>
              </a:ext>
            </a:extLst>
          </p:cNvPr>
          <p:cNvSpPr>
            <a:spLocks noGrp="1"/>
          </p:cNvSpPr>
          <p:nvPr>
            <p:ph type="ftr" sz="quarter" idx="11"/>
          </p:nvPr>
        </p:nvSpPr>
        <p:spPr>
          <a:xfrm>
            <a:off x="1969544" y="6151473"/>
            <a:ext cx="7213005" cy="365125"/>
          </a:xfrm>
        </p:spPr>
        <p:txBody>
          <a:bodyPr/>
          <a:lstStyle>
            <a:lvl1pPr>
              <a:defRPr>
                <a:noFill/>
              </a:defRPr>
            </a:lvl1pPr>
          </a:lstStyle>
          <a:p>
            <a:r>
              <a:rPr lang="fi-FI"/>
              <a:t>Tomi Ståhl  Kela-tiedolla palvelua asiakkaille ja kumppaneille </a:t>
            </a:r>
          </a:p>
        </p:txBody>
      </p:sp>
      <p:sp>
        <p:nvSpPr>
          <p:cNvPr id="7" name="Dian numeron paikkamerkki 6">
            <a:extLst>
              <a:ext uri="{FF2B5EF4-FFF2-40B4-BE49-F238E27FC236}">
                <a16:creationId xmlns:a16="http://schemas.microsoft.com/office/drawing/2014/main" id="{133D7BD1-5AB8-407E-830A-9FDF0C5FDD3F}"/>
              </a:ext>
            </a:extLst>
          </p:cNvPr>
          <p:cNvSpPr>
            <a:spLocks noGrp="1"/>
          </p:cNvSpPr>
          <p:nvPr>
            <p:ph type="sldNum" sz="quarter" idx="12"/>
          </p:nvPr>
        </p:nvSpPr>
        <p:spPr/>
        <p:txBody>
          <a:bodyPr/>
          <a:lstStyle>
            <a:lvl1pPr>
              <a:defRPr>
                <a:noFill/>
              </a:defRPr>
            </a:lvl1pPr>
          </a:lstStyle>
          <a:p>
            <a:fld id="{E38D8271-015E-4BD9-B1A3-A057F5E8F4AB}" type="slidenum">
              <a:rPr lang="fi-FI" smtClean="0"/>
              <a:t>‹#›</a:t>
            </a:fld>
            <a:endParaRPr lang="fi-FI"/>
          </a:p>
        </p:txBody>
      </p:sp>
    </p:spTree>
    <p:extLst>
      <p:ext uri="{BB962C8B-B14F-4D97-AF65-F5344CB8AC3E}">
        <p14:creationId xmlns:p14="http://schemas.microsoft.com/office/powerpoint/2010/main" val="521856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endParaRPr lang="fi-FI" dirty="0"/>
          </a:p>
        </p:txBody>
      </p:sp>
      <p:sp>
        <p:nvSpPr>
          <p:cNvPr id="3" name="Sisällön paikkamerkki 2"/>
          <p:cNvSpPr>
            <a:spLocks noGrp="1"/>
          </p:cNvSpPr>
          <p:nvPr>
            <p:ph sz="half" idx="1"/>
          </p:nvPr>
        </p:nvSpPr>
        <p:spPr>
          <a:xfrm>
            <a:off x="936000" y="1692000"/>
            <a:ext cx="5040000" cy="4176000"/>
          </a:xfrm>
        </p:spPr>
        <p:txBody>
          <a:bodyPr/>
          <a:lstStyle>
            <a:lvl1pPr>
              <a:defRPr sz="2400"/>
            </a:lvl1pPr>
            <a:lvl2pPr>
              <a:defRPr sz="2000"/>
            </a:lvl2pPr>
            <a:lvl3pPr>
              <a:defRPr sz="1800"/>
            </a:lvl3pPr>
            <a:lvl4pPr>
              <a:defRPr sz="1800"/>
            </a:lvl4pPr>
            <a:lvl5pPr>
              <a:defRPr sz="1800"/>
            </a:lvl5pPr>
            <a:lvl6pPr>
              <a:defRPr sz="2400"/>
            </a:lvl6pPr>
            <a:lvl7pPr>
              <a:defRPr sz="2400"/>
            </a:lvl7pPr>
            <a:lvl8pPr>
              <a:defRPr sz="2400"/>
            </a:lvl8pPr>
            <a:lvl9pPr>
              <a:defRPr sz="24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p:cNvSpPr>
            <a:spLocks noGrp="1"/>
          </p:cNvSpPr>
          <p:nvPr>
            <p:ph sz="half" idx="2"/>
          </p:nvPr>
        </p:nvSpPr>
        <p:spPr>
          <a:xfrm>
            <a:off x="6227999" y="1692000"/>
            <a:ext cx="5040000" cy="4176000"/>
          </a:xfrm>
        </p:spPr>
        <p:txBody>
          <a:bodyPr/>
          <a:lstStyle>
            <a:lvl1pPr>
              <a:defRPr sz="2400"/>
            </a:lvl1pPr>
            <a:lvl2pPr>
              <a:defRPr sz="2000"/>
            </a:lvl2pPr>
            <a:lvl3pPr>
              <a:defRPr sz="1800"/>
            </a:lvl3pPr>
            <a:lvl4pPr>
              <a:defRPr sz="1800"/>
            </a:lvl4pPr>
            <a:lvl5pPr>
              <a:defRPr sz="1800"/>
            </a:lvl5pPr>
            <a:lvl6pPr>
              <a:defRPr sz="2400"/>
            </a:lvl6pPr>
            <a:lvl7pPr>
              <a:defRPr sz="2400"/>
            </a:lvl7pPr>
            <a:lvl8pPr>
              <a:defRPr sz="2400"/>
            </a:lvl8pPr>
            <a:lvl9pPr>
              <a:defRPr sz="24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Päivämäärän paikkamerkki 4"/>
          <p:cNvSpPr>
            <a:spLocks noGrp="1"/>
          </p:cNvSpPr>
          <p:nvPr>
            <p:ph type="dt" sz="half" idx="10"/>
          </p:nvPr>
        </p:nvSpPr>
        <p:spPr/>
        <p:txBody>
          <a:bodyPr/>
          <a:lstStyle/>
          <a:p>
            <a:r>
              <a:rPr lang="fi-FI"/>
              <a:t>9.4.2019</a:t>
            </a:r>
          </a:p>
        </p:txBody>
      </p:sp>
      <p:sp>
        <p:nvSpPr>
          <p:cNvPr id="6" name="Alatunnisteen paikkamerkki 5"/>
          <p:cNvSpPr>
            <a:spLocks noGrp="1"/>
          </p:cNvSpPr>
          <p:nvPr>
            <p:ph type="ftr" sz="quarter" idx="11"/>
          </p:nvPr>
        </p:nvSpPr>
        <p:spPr/>
        <p:txBody>
          <a:bodyPr/>
          <a:lstStyle/>
          <a:p>
            <a:r>
              <a:rPr lang="fi-FI"/>
              <a:t>Tomi Ståhl  Kela-tiedolla palvelua asiakkaille ja kumppaneille </a:t>
            </a:r>
          </a:p>
        </p:txBody>
      </p:sp>
      <p:sp>
        <p:nvSpPr>
          <p:cNvPr id="7" name="Dian numeron paikkamerkki 6"/>
          <p:cNvSpPr>
            <a:spLocks noGrp="1"/>
          </p:cNvSpPr>
          <p:nvPr>
            <p:ph type="sldNum" sz="quarter" idx="12"/>
          </p:nvPr>
        </p:nvSpPr>
        <p:spPr/>
        <p:txBody>
          <a:bodyPr/>
          <a:lstStyle/>
          <a:p>
            <a:fld id="{E38D8271-015E-4BD9-B1A3-A057F5E8F4AB}" type="slidenum">
              <a:rPr lang="fi-FI" smtClean="0"/>
              <a:t>‹#›</a:t>
            </a:fld>
            <a:endParaRPr lang="fi-FI"/>
          </a:p>
        </p:txBody>
      </p:sp>
    </p:spTree>
    <p:extLst>
      <p:ext uri="{BB962C8B-B14F-4D97-AF65-F5344CB8AC3E}">
        <p14:creationId xmlns:p14="http://schemas.microsoft.com/office/powerpoint/2010/main" val="1334591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Otsikkodia 2">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6F361342-592A-43F3-95A5-5D5C0CB41488}"/>
              </a:ext>
            </a:extLst>
          </p:cNvPr>
          <p:cNvSpPr/>
          <p:nvPr/>
        </p:nvSpPr>
        <p:spPr>
          <a:xfrm>
            <a:off x="11832000" y="0"/>
            <a:ext cx="360000" cy="6876000"/>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10" name="Ryhmä 9">
            <a:extLst>
              <a:ext uri="{FF2B5EF4-FFF2-40B4-BE49-F238E27FC236}">
                <a16:creationId xmlns:a16="http://schemas.microsoft.com/office/drawing/2014/main" id="{62DD8249-3CE6-455B-A6A0-E4981FDF48E2}"/>
              </a:ext>
            </a:extLst>
          </p:cNvPr>
          <p:cNvGrpSpPr/>
          <p:nvPr/>
        </p:nvGrpSpPr>
        <p:grpSpPr bwMode="white">
          <a:xfrm>
            <a:off x="-1200" y="0"/>
            <a:ext cx="12194400" cy="6876000"/>
            <a:chOff x="-1200" y="0"/>
            <a:chExt cx="12194400" cy="6876000"/>
          </a:xfrm>
        </p:grpSpPr>
        <p:sp>
          <p:nvSpPr>
            <p:cNvPr id="11" name="Suorakulmio 10">
              <a:extLst>
                <a:ext uri="{FF2B5EF4-FFF2-40B4-BE49-F238E27FC236}">
                  <a16:creationId xmlns:a16="http://schemas.microsoft.com/office/drawing/2014/main" id="{9720C727-D834-42B4-BDB4-0D3E150E9AB2}"/>
                </a:ext>
              </a:extLst>
            </p:cNvPr>
            <p:cNvSpPr/>
            <p:nvPr/>
          </p:nvSpPr>
          <p:spPr bwMode="white">
            <a:xfrm>
              <a:off x="0" y="0"/>
              <a:ext cx="360000" cy="6876000"/>
            </a:xfrm>
            <a:prstGeom prst="rect">
              <a:avLst/>
            </a:prstGeom>
            <a:solidFill>
              <a:srgbClr val="FF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B3851D55-3BF3-4DA0-A760-6BAC01FE19CE}"/>
                </a:ext>
              </a:extLst>
            </p:cNvPr>
            <p:cNvSpPr/>
            <p:nvPr/>
          </p:nvSpPr>
          <p:spPr bwMode="white">
            <a:xfrm>
              <a:off x="11832000" y="0"/>
              <a:ext cx="360000" cy="6876000"/>
            </a:xfrm>
            <a:prstGeom prst="rect">
              <a:avLst/>
            </a:prstGeom>
            <a:solidFill>
              <a:srgbClr val="FF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429598BD-C80D-4DDB-973D-8F8D44F11BDD}"/>
                </a:ext>
              </a:extLst>
            </p:cNvPr>
            <p:cNvSpPr/>
            <p:nvPr/>
          </p:nvSpPr>
          <p:spPr bwMode="white">
            <a:xfrm>
              <a:off x="0" y="0"/>
              <a:ext cx="12193200" cy="360000"/>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Suorakulmio 16">
              <a:extLst>
                <a:ext uri="{FF2B5EF4-FFF2-40B4-BE49-F238E27FC236}">
                  <a16:creationId xmlns:a16="http://schemas.microsoft.com/office/drawing/2014/main" id="{D62F4F89-15E3-413D-8AAE-0E815D0561E4}"/>
                </a:ext>
              </a:extLst>
            </p:cNvPr>
            <p:cNvSpPr/>
            <p:nvPr/>
          </p:nvSpPr>
          <p:spPr bwMode="white">
            <a:xfrm>
              <a:off x="-1200" y="6514055"/>
              <a:ext cx="12193200" cy="360000"/>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13" name="Otsikko 1">
            <a:extLst>
              <a:ext uri="{FF2B5EF4-FFF2-40B4-BE49-F238E27FC236}">
                <a16:creationId xmlns:a16="http://schemas.microsoft.com/office/drawing/2014/main" id="{B5A37ED5-7D0A-4DA7-A400-6B63D33E7659}"/>
              </a:ext>
            </a:extLst>
          </p:cNvPr>
          <p:cNvSpPr>
            <a:spLocks noGrp="1"/>
          </p:cNvSpPr>
          <p:nvPr>
            <p:ph type="ctrTitle"/>
          </p:nvPr>
        </p:nvSpPr>
        <p:spPr bwMode="black">
          <a:xfrm>
            <a:off x="936739" y="811927"/>
            <a:ext cx="4896544" cy="1152128"/>
          </a:xfrm>
        </p:spPr>
        <p:txBody>
          <a:bodyPr anchor="t">
            <a:noAutofit/>
          </a:bodyPr>
          <a:lstStyle>
            <a:lvl1pPr>
              <a:defRPr sz="4000"/>
            </a:lvl1pPr>
          </a:lstStyle>
          <a:p>
            <a:r>
              <a:rPr lang="fi-FI"/>
              <a:t>Muokkaa perustyyl. napsautt.</a:t>
            </a:r>
            <a:endParaRPr lang="fi-FI" dirty="0"/>
          </a:p>
        </p:txBody>
      </p:sp>
      <p:sp>
        <p:nvSpPr>
          <p:cNvPr id="14" name="Alaotsikko 2">
            <a:extLst>
              <a:ext uri="{FF2B5EF4-FFF2-40B4-BE49-F238E27FC236}">
                <a16:creationId xmlns:a16="http://schemas.microsoft.com/office/drawing/2014/main" id="{B941C269-23A2-46C9-8C1A-E432DEF24B96}"/>
              </a:ext>
            </a:extLst>
          </p:cNvPr>
          <p:cNvSpPr>
            <a:spLocks noGrp="1"/>
          </p:cNvSpPr>
          <p:nvPr>
            <p:ph type="subTitle" idx="1"/>
          </p:nvPr>
        </p:nvSpPr>
        <p:spPr bwMode="black">
          <a:xfrm>
            <a:off x="936739" y="2036067"/>
            <a:ext cx="4022026" cy="864000"/>
          </a:xfrm>
        </p:spPr>
        <p:txBody>
          <a:bodyPr>
            <a:noAutofit/>
          </a:bodyPr>
          <a:lstStyle>
            <a:lvl1pPr marL="0" indent="0" algn="l">
              <a:buNone/>
              <a:defRPr sz="2000">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sp>
        <p:nvSpPr>
          <p:cNvPr id="18" name="Tekstin paikkamerkki 12">
            <a:extLst>
              <a:ext uri="{FF2B5EF4-FFF2-40B4-BE49-F238E27FC236}">
                <a16:creationId xmlns:a16="http://schemas.microsoft.com/office/drawing/2014/main" id="{70158B9E-E5CD-4618-A1EA-602A38E83899}"/>
              </a:ext>
            </a:extLst>
          </p:cNvPr>
          <p:cNvSpPr>
            <a:spLocks noGrp="1"/>
          </p:cNvSpPr>
          <p:nvPr>
            <p:ph type="body" sz="quarter" idx="10" hasCustomPrompt="1"/>
          </p:nvPr>
        </p:nvSpPr>
        <p:spPr>
          <a:xfrm>
            <a:off x="935451" y="2938989"/>
            <a:ext cx="3447863" cy="1008000"/>
          </a:xfrm>
        </p:spPr>
        <p:txBody>
          <a:bodyPr/>
          <a:lstStyle>
            <a:lvl1pPr marL="0" indent="0" algn="l">
              <a:spcAft>
                <a:spcPts val="0"/>
              </a:spcAft>
              <a:buNone/>
              <a:defRPr sz="1600"/>
            </a:lvl1pPr>
            <a:lvl2pPr marL="359991" indent="0" algn="r">
              <a:buNone/>
              <a:defRPr sz="1500"/>
            </a:lvl2pPr>
            <a:lvl3pPr marL="719982" indent="0" algn="r">
              <a:buNone/>
              <a:defRPr sz="1500"/>
            </a:lvl3pPr>
            <a:lvl4pPr marL="1079973" indent="0" algn="r">
              <a:buNone/>
              <a:defRPr sz="1500"/>
            </a:lvl4pPr>
            <a:lvl5pPr marL="1439964" indent="0" algn="r">
              <a:buNone/>
              <a:defRPr sz="1500"/>
            </a:lvl5pPr>
          </a:lstStyle>
          <a:p>
            <a:pPr lvl="0"/>
            <a:r>
              <a:rPr lang="fi-FI" dirty="0"/>
              <a:t>Yhteystiedot</a:t>
            </a:r>
          </a:p>
        </p:txBody>
      </p:sp>
      <p:pic>
        <p:nvPicPr>
          <p:cNvPr id="19" name="Kuva 18">
            <a:extLst>
              <a:ext uri="{FF2B5EF4-FFF2-40B4-BE49-F238E27FC236}">
                <a16:creationId xmlns:a16="http://schemas.microsoft.com/office/drawing/2014/main" id="{3D6ED119-5D38-418D-95E5-C4015ABD8457}"/>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6000" y="5714081"/>
            <a:ext cx="1350000" cy="540000"/>
          </a:xfrm>
          <a:prstGeom prst="rect">
            <a:avLst/>
          </a:prstGeom>
        </p:spPr>
      </p:pic>
      <p:sp>
        <p:nvSpPr>
          <p:cNvPr id="2" name="Päivämäärän paikkamerkki 1">
            <a:extLst>
              <a:ext uri="{FF2B5EF4-FFF2-40B4-BE49-F238E27FC236}">
                <a16:creationId xmlns:a16="http://schemas.microsoft.com/office/drawing/2014/main" id="{564B8095-BEAB-4632-B252-01704ABCEAA0}"/>
              </a:ext>
            </a:extLst>
          </p:cNvPr>
          <p:cNvSpPr>
            <a:spLocks noGrp="1"/>
          </p:cNvSpPr>
          <p:nvPr>
            <p:ph type="dt" sz="half" idx="11"/>
          </p:nvPr>
        </p:nvSpPr>
        <p:spPr/>
        <p:txBody>
          <a:bodyPr/>
          <a:lstStyle>
            <a:lvl1pPr>
              <a:defRPr>
                <a:noFill/>
              </a:defRPr>
            </a:lvl1pPr>
          </a:lstStyle>
          <a:p>
            <a:r>
              <a:rPr lang="fi-FI"/>
              <a:t>9.4.2019</a:t>
            </a:r>
          </a:p>
        </p:txBody>
      </p:sp>
      <p:sp>
        <p:nvSpPr>
          <p:cNvPr id="3" name="Alatunnisteen paikkamerkki 2">
            <a:extLst>
              <a:ext uri="{FF2B5EF4-FFF2-40B4-BE49-F238E27FC236}">
                <a16:creationId xmlns:a16="http://schemas.microsoft.com/office/drawing/2014/main" id="{1D89A070-0800-4333-9BB6-A0844BD3D49E}"/>
              </a:ext>
            </a:extLst>
          </p:cNvPr>
          <p:cNvSpPr>
            <a:spLocks noGrp="1"/>
          </p:cNvSpPr>
          <p:nvPr>
            <p:ph type="ftr" sz="quarter" idx="12"/>
          </p:nvPr>
        </p:nvSpPr>
        <p:spPr/>
        <p:txBody>
          <a:bodyPr/>
          <a:lstStyle>
            <a:lvl1pPr>
              <a:defRPr>
                <a:noFill/>
              </a:defRPr>
            </a:lvl1pPr>
          </a:lstStyle>
          <a:p>
            <a:r>
              <a:rPr lang="fi-FI"/>
              <a:t>Tomi Ståhl  Kela-tiedolla palvelua asiakkaille ja kumppaneille </a:t>
            </a:r>
          </a:p>
        </p:txBody>
      </p:sp>
      <p:sp>
        <p:nvSpPr>
          <p:cNvPr id="4" name="Dian numeron paikkamerkki 3">
            <a:extLst>
              <a:ext uri="{FF2B5EF4-FFF2-40B4-BE49-F238E27FC236}">
                <a16:creationId xmlns:a16="http://schemas.microsoft.com/office/drawing/2014/main" id="{E452698D-D440-49D6-BDC6-A296A26F8F06}"/>
              </a:ext>
            </a:extLst>
          </p:cNvPr>
          <p:cNvSpPr>
            <a:spLocks noGrp="1"/>
          </p:cNvSpPr>
          <p:nvPr>
            <p:ph type="sldNum" sz="quarter" idx="13"/>
          </p:nvPr>
        </p:nvSpPr>
        <p:spPr/>
        <p:txBody>
          <a:bodyPr/>
          <a:lstStyle>
            <a:lvl1pPr>
              <a:defRPr>
                <a:noFill/>
              </a:defRPr>
            </a:lvl1pPr>
          </a:lstStyle>
          <a:p>
            <a:fld id="{E38D8271-015E-4BD9-B1A3-A057F5E8F4AB}" type="slidenum">
              <a:rPr lang="fi-FI" smtClean="0"/>
              <a:t>‹#›</a:t>
            </a:fld>
            <a:endParaRPr lang="fi-FI"/>
          </a:p>
        </p:txBody>
      </p:sp>
    </p:spTree>
    <p:extLst>
      <p:ext uri="{BB962C8B-B14F-4D97-AF65-F5344CB8AC3E}">
        <p14:creationId xmlns:p14="http://schemas.microsoft.com/office/powerpoint/2010/main" val="4204762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Otsikkodi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6F361342-592A-43F3-95A5-5D5C0CB41488}"/>
              </a:ext>
            </a:extLst>
          </p:cNvPr>
          <p:cNvSpPr/>
          <p:nvPr/>
        </p:nvSpPr>
        <p:spPr>
          <a:xfrm>
            <a:off x="11832000" y="0"/>
            <a:ext cx="360000" cy="6876000"/>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10" name="Ryhmä 9">
            <a:extLst>
              <a:ext uri="{FF2B5EF4-FFF2-40B4-BE49-F238E27FC236}">
                <a16:creationId xmlns:a16="http://schemas.microsoft.com/office/drawing/2014/main" id="{62DD8249-3CE6-455B-A6A0-E4981FDF48E2}"/>
              </a:ext>
            </a:extLst>
          </p:cNvPr>
          <p:cNvGrpSpPr/>
          <p:nvPr/>
        </p:nvGrpSpPr>
        <p:grpSpPr bwMode="white">
          <a:xfrm>
            <a:off x="-1200" y="0"/>
            <a:ext cx="12194400" cy="6876000"/>
            <a:chOff x="-1200" y="0"/>
            <a:chExt cx="12194400" cy="6876000"/>
          </a:xfrm>
        </p:grpSpPr>
        <p:sp>
          <p:nvSpPr>
            <p:cNvPr id="11" name="Suorakulmio 10">
              <a:extLst>
                <a:ext uri="{FF2B5EF4-FFF2-40B4-BE49-F238E27FC236}">
                  <a16:creationId xmlns:a16="http://schemas.microsoft.com/office/drawing/2014/main" id="{9720C727-D834-42B4-BDB4-0D3E150E9AB2}"/>
                </a:ext>
              </a:extLst>
            </p:cNvPr>
            <p:cNvSpPr/>
            <p:nvPr/>
          </p:nvSpPr>
          <p:spPr bwMode="white">
            <a:xfrm>
              <a:off x="0" y="0"/>
              <a:ext cx="360000" cy="6876000"/>
            </a:xfrm>
            <a:prstGeom prst="rect">
              <a:avLst/>
            </a:prstGeom>
            <a:solidFill>
              <a:srgbClr val="FF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B3851D55-3BF3-4DA0-A760-6BAC01FE19CE}"/>
                </a:ext>
              </a:extLst>
            </p:cNvPr>
            <p:cNvSpPr/>
            <p:nvPr/>
          </p:nvSpPr>
          <p:spPr bwMode="white">
            <a:xfrm>
              <a:off x="11832000" y="0"/>
              <a:ext cx="360000" cy="6876000"/>
            </a:xfrm>
            <a:prstGeom prst="rect">
              <a:avLst/>
            </a:prstGeom>
            <a:solidFill>
              <a:srgbClr val="FF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429598BD-C80D-4DDB-973D-8F8D44F11BDD}"/>
                </a:ext>
              </a:extLst>
            </p:cNvPr>
            <p:cNvSpPr/>
            <p:nvPr/>
          </p:nvSpPr>
          <p:spPr bwMode="white">
            <a:xfrm>
              <a:off x="0" y="0"/>
              <a:ext cx="12193200" cy="360000"/>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Suorakulmio 16">
              <a:extLst>
                <a:ext uri="{FF2B5EF4-FFF2-40B4-BE49-F238E27FC236}">
                  <a16:creationId xmlns:a16="http://schemas.microsoft.com/office/drawing/2014/main" id="{D62F4F89-15E3-413D-8AAE-0E815D0561E4}"/>
                </a:ext>
              </a:extLst>
            </p:cNvPr>
            <p:cNvSpPr/>
            <p:nvPr/>
          </p:nvSpPr>
          <p:spPr bwMode="white">
            <a:xfrm>
              <a:off x="-1200" y="6514055"/>
              <a:ext cx="12193200" cy="360000"/>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13" name="Otsikko 1">
            <a:extLst>
              <a:ext uri="{FF2B5EF4-FFF2-40B4-BE49-F238E27FC236}">
                <a16:creationId xmlns:a16="http://schemas.microsoft.com/office/drawing/2014/main" id="{B5A37ED5-7D0A-4DA7-A400-6B63D33E7659}"/>
              </a:ext>
            </a:extLst>
          </p:cNvPr>
          <p:cNvSpPr>
            <a:spLocks noGrp="1"/>
          </p:cNvSpPr>
          <p:nvPr>
            <p:ph type="ctrTitle"/>
          </p:nvPr>
        </p:nvSpPr>
        <p:spPr bwMode="black">
          <a:xfrm>
            <a:off x="6888088" y="1772816"/>
            <a:ext cx="4896544" cy="1152128"/>
          </a:xfrm>
        </p:spPr>
        <p:txBody>
          <a:bodyPr anchor="t">
            <a:noAutofit/>
          </a:bodyPr>
          <a:lstStyle>
            <a:lvl1pPr>
              <a:defRPr sz="4000"/>
            </a:lvl1pPr>
          </a:lstStyle>
          <a:p>
            <a:r>
              <a:rPr lang="fi-FI"/>
              <a:t>Muokkaa perustyyl. napsautt.</a:t>
            </a:r>
            <a:endParaRPr lang="fi-FI" dirty="0"/>
          </a:p>
        </p:txBody>
      </p:sp>
      <p:sp>
        <p:nvSpPr>
          <p:cNvPr id="14" name="Alaotsikko 2">
            <a:extLst>
              <a:ext uri="{FF2B5EF4-FFF2-40B4-BE49-F238E27FC236}">
                <a16:creationId xmlns:a16="http://schemas.microsoft.com/office/drawing/2014/main" id="{B941C269-23A2-46C9-8C1A-E432DEF24B96}"/>
              </a:ext>
            </a:extLst>
          </p:cNvPr>
          <p:cNvSpPr>
            <a:spLocks noGrp="1"/>
          </p:cNvSpPr>
          <p:nvPr>
            <p:ph type="subTitle" idx="1"/>
          </p:nvPr>
        </p:nvSpPr>
        <p:spPr bwMode="black">
          <a:xfrm>
            <a:off x="6888088" y="2996956"/>
            <a:ext cx="4896544" cy="864000"/>
          </a:xfrm>
        </p:spPr>
        <p:txBody>
          <a:bodyPr>
            <a:noAutofit/>
          </a:bodyPr>
          <a:lstStyle>
            <a:lvl1pPr marL="0" indent="0" algn="l">
              <a:buNone/>
              <a:defRPr sz="2000">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sp>
        <p:nvSpPr>
          <p:cNvPr id="18" name="Tekstin paikkamerkki 12">
            <a:extLst>
              <a:ext uri="{FF2B5EF4-FFF2-40B4-BE49-F238E27FC236}">
                <a16:creationId xmlns:a16="http://schemas.microsoft.com/office/drawing/2014/main" id="{70158B9E-E5CD-4618-A1EA-602A38E83899}"/>
              </a:ext>
            </a:extLst>
          </p:cNvPr>
          <p:cNvSpPr>
            <a:spLocks noGrp="1"/>
          </p:cNvSpPr>
          <p:nvPr>
            <p:ph type="body" sz="quarter" idx="10" hasCustomPrompt="1"/>
          </p:nvPr>
        </p:nvSpPr>
        <p:spPr>
          <a:xfrm>
            <a:off x="6886800" y="3873513"/>
            <a:ext cx="4896000" cy="1008000"/>
          </a:xfrm>
        </p:spPr>
        <p:txBody>
          <a:bodyPr/>
          <a:lstStyle>
            <a:lvl1pPr marL="0" indent="0" algn="l">
              <a:spcAft>
                <a:spcPts val="0"/>
              </a:spcAft>
              <a:buNone/>
              <a:defRPr sz="1600"/>
            </a:lvl1pPr>
            <a:lvl2pPr marL="359991" indent="0" algn="r">
              <a:buNone/>
              <a:defRPr sz="1500"/>
            </a:lvl2pPr>
            <a:lvl3pPr marL="719982" indent="0" algn="r">
              <a:buNone/>
              <a:defRPr sz="1500"/>
            </a:lvl3pPr>
            <a:lvl4pPr marL="1079973" indent="0" algn="r">
              <a:buNone/>
              <a:defRPr sz="1500"/>
            </a:lvl4pPr>
            <a:lvl5pPr marL="1439964" indent="0" algn="r">
              <a:buNone/>
              <a:defRPr sz="1500"/>
            </a:lvl5pPr>
          </a:lstStyle>
          <a:p>
            <a:pPr lvl="0"/>
            <a:r>
              <a:rPr lang="fi-FI" dirty="0"/>
              <a:t>Yhteystiedot</a:t>
            </a:r>
          </a:p>
        </p:txBody>
      </p:sp>
      <p:pic>
        <p:nvPicPr>
          <p:cNvPr id="19" name="Kuva 18">
            <a:extLst>
              <a:ext uri="{FF2B5EF4-FFF2-40B4-BE49-F238E27FC236}">
                <a16:creationId xmlns:a16="http://schemas.microsoft.com/office/drawing/2014/main" id="{3D6ED119-5D38-418D-95E5-C4015ABD8457}"/>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81454" y="836712"/>
            <a:ext cx="1350000" cy="540000"/>
          </a:xfrm>
          <a:prstGeom prst="rect">
            <a:avLst/>
          </a:prstGeom>
        </p:spPr>
      </p:pic>
      <p:sp>
        <p:nvSpPr>
          <p:cNvPr id="2" name="Päivämäärän paikkamerkki 1">
            <a:extLst>
              <a:ext uri="{FF2B5EF4-FFF2-40B4-BE49-F238E27FC236}">
                <a16:creationId xmlns:a16="http://schemas.microsoft.com/office/drawing/2014/main" id="{CD5A4255-514A-46CC-A459-31204CD24BEC}"/>
              </a:ext>
            </a:extLst>
          </p:cNvPr>
          <p:cNvSpPr>
            <a:spLocks noGrp="1"/>
          </p:cNvSpPr>
          <p:nvPr>
            <p:ph type="dt" sz="half" idx="11"/>
          </p:nvPr>
        </p:nvSpPr>
        <p:spPr/>
        <p:txBody>
          <a:bodyPr/>
          <a:lstStyle>
            <a:lvl1pPr>
              <a:defRPr>
                <a:noFill/>
              </a:defRPr>
            </a:lvl1pPr>
          </a:lstStyle>
          <a:p>
            <a:r>
              <a:rPr lang="fi-FI"/>
              <a:t>9.4.2019</a:t>
            </a:r>
          </a:p>
        </p:txBody>
      </p:sp>
      <p:sp>
        <p:nvSpPr>
          <p:cNvPr id="3" name="Alatunnisteen paikkamerkki 2">
            <a:extLst>
              <a:ext uri="{FF2B5EF4-FFF2-40B4-BE49-F238E27FC236}">
                <a16:creationId xmlns:a16="http://schemas.microsoft.com/office/drawing/2014/main" id="{DA503079-1E44-4D7E-A544-D849992E443B}"/>
              </a:ext>
            </a:extLst>
          </p:cNvPr>
          <p:cNvSpPr>
            <a:spLocks noGrp="1"/>
          </p:cNvSpPr>
          <p:nvPr>
            <p:ph type="ftr" sz="quarter" idx="12"/>
          </p:nvPr>
        </p:nvSpPr>
        <p:spPr/>
        <p:txBody>
          <a:bodyPr/>
          <a:lstStyle>
            <a:lvl1pPr>
              <a:defRPr>
                <a:noFill/>
              </a:defRPr>
            </a:lvl1pPr>
          </a:lstStyle>
          <a:p>
            <a:r>
              <a:rPr lang="fi-FI"/>
              <a:t>Tomi Ståhl  Kela-tiedolla palvelua asiakkaille ja kumppaneille </a:t>
            </a:r>
          </a:p>
        </p:txBody>
      </p:sp>
      <p:sp>
        <p:nvSpPr>
          <p:cNvPr id="4" name="Dian numeron paikkamerkki 3">
            <a:extLst>
              <a:ext uri="{FF2B5EF4-FFF2-40B4-BE49-F238E27FC236}">
                <a16:creationId xmlns:a16="http://schemas.microsoft.com/office/drawing/2014/main" id="{E16A23DB-6C60-4BC4-BE0A-F175377A3CC1}"/>
              </a:ext>
            </a:extLst>
          </p:cNvPr>
          <p:cNvSpPr>
            <a:spLocks noGrp="1"/>
          </p:cNvSpPr>
          <p:nvPr>
            <p:ph type="sldNum" sz="quarter" idx="13"/>
          </p:nvPr>
        </p:nvSpPr>
        <p:spPr/>
        <p:txBody>
          <a:bodyPr/>
          <a:lstStyle>
            <a:lvl1pPr>
              <a:defRPr>
                <a:noFill/>
              </a:defRPr>
            </a:lvl1pPr>
          </a:lstStyle>
          <a:p>
            <a:fld id="{E38D8271-015E-4BD9-B1A3-A057F5E8F4AB}" type="slidenum">
              <a:rPr lang="fi-FI" smtClean="0"/>
              <a:t>‹#›</a:t>
            </a:fld>
            <a:endParaRPr lang="fi-FI"/>
          </a:p>
        </p:txBody>
      </p:sp>
    </p:spTree>
    <p:extLst>
      <p:ext uri="{BB962C8B-B14F-4D97-AF65-F5344CB8AC3E}">
        <p14:creationId xmlns:p14="http://schemas.microsoft.com/office/powerpoint/2010/main" val="3837474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Otsikkodia 4">
    <p:bg>
      <p:bgPr>
        <a:solidFill>
          <a:srgbClr val="003580"/>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bwMode="black">
          <a:xfrm>
            <a:off x="1200000" y="1692000"/>
            <a:ext cx="9792000" cy="1224000"/>
          </a:xfrm>
        </p:spPr>
        <p:txBody>
          <a:bodyPr anchor="b">
            <a:noAutofit/>
          </a:bodyPr>
          <a:lstStyle>
            <a:lvl1pPr algn="ctr">
              <a:defRPr sz="4000" b="1">
                <a:solidFill>
                  <a:srgbClr val="FFFFFF"/>
                </a:solidFill>
              </a:defRPr>
            </a:lvl1pPr>
          </a:lstStyle>
          <a:p>
            <a:r>
              <a:rPr lang="fi-FI"/>
              <a:t>Muokkaa perustyyl. napsautt.</a:t>
            </a:r>
            <a:endParaRPr lang="fi-FI" dirty="0"/>
          </a:p>
        </p:txBody>
      </p:sp>
      <p:sp>
        <p:nvSpPr>
          <p:cNvPr id="3" name="Alaotsikko 2"/>
          <p:cNvSpPr>
            <a:spLocks noGrp="1"/>
          </p:cNvSpPr>
          <p:nvPr>
            <p:ph type="subTitle" idx="1"/>
          </p:nvPr>
        </p:nvSpPr>
        <p:spPr bwMode="black">
          <a:xfrm>
            <a:off x="1200000" y="3096000"/>
            <a:ext cx="9792000" cy="864000"/>
          </a:xfrm>
        </p:spPr>
        <p:txBody>
          <a:bodyPr>
            <a:noAutofit/>
          </a:bodyPr>
          <a:lstStyle>
            <a:lvl1pPr marL="0" indent="0" algn="ctr">
              <a:buNone/>
              <a:defRPr sz="2800">
                <a:solidFill>
                  <a:srgbClr val="FFFFFF"/>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grpSp>
        <p:nvGrpSpPr>
          <p:cNvPr id="12" name="Ryhmä 11">
            <a:extLst>
              <a:ext uri="{FF2B5EF4-FFF2-40B4-BE49-F238E27FC236}">
                <a16:creationId xmlns:a16="http://schemas.microsoft.com/office/drawing/2014/main" id="{E7F64D30-CB00-4CAF-AC36-C46DBE82327C}"/>
              </a:ext>
            </a:extLst>
          </p:cNvPr>
          <p:cNvGrpSpPr/>
          <p:nvPr/>
        </p:nvGrpSpPr>
        <p:grpSpPr bwMode="white">
          <a:xfrm>
            <a:off x="-1200" y="0"/>
            <a:ext cx="12194400" cy="6876000"/>
            <a:chOff x="-1200" y="0"/>
            <a:chExt cx="12194400" cy="6876000"/>
          </a:xfrm>
        </p:grpSpPr>
        <p:sp>
          <p:nvSpPr>
            <p:cNvPr id="8" name="Suorakulmio 7">
              <a:extLst>
                <a:ext uri="{FF2B5EF4-FFF2-40B4-BE49-F238E27FC236}">
                  <a16:creationId xmlns:a16="http://schemas.microsoft.com/office/drawing/2014/main" id="{C6C43332-42BC-4C0D-8853-EE2058633B04}"/>
                </a:ext>
              </a:extLst>
            </p:cNvPr>
            <p:cNvSpPr/>
            <p:nvPr/>
          </p:nvSpPr>
          <p:spPr bwMode="white">
            <a:xfrm>
              <a:off x="0" y="0"/>
              <a:ext cx="360000" cy="6876000"/>
            </a:xfrm>
            <a:prstGeom prst="rect">
              <a:avLst/>
            </a:prstGeom>
            <a:solidFill>
              <a:srgbClr val="FF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786DFA66-6781-41F6-9A82-6EC36FFF6427}"/>
                </a:ext>
              </a:extLst>
            </p:cNvPr>
            <p:cNvSpPr/>
            <p:nvPr/>
          </p:nvSpPr>
          <p:spPr bwMode="white">
            <a:xfrm>
              <a:off x="11832000" y="0"/>
              <a:ext cx="360000" cy="6876000"/>
            </a:xfrm>
            <a:prstGeom prst="rect">
              <a:avLst/>
            </a:prstGeom>
            <a:solidFill>
              <a:srgbClr val="FF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Suorakulmio 4">
              <a:extLst>
                <a:ext uri="{FF2B5EF4-FFF2-40B4-BE49-F238E27FC236}">
                  <a16:creationId xmlns:a16="http://schemas.microsoft.com/office/drawing/2014/main" id="{74EAB445-167C-4909-82A1-40CE0D7B1BFB}"/>
                </a:ext>
              </a:extLst>
            </p:cNvPr>
            <p:cNvSpPr/>
            <p:nvPr/>
          </p:nvSpPr>
          <p:spPr bwMode="white">
            <a:xfrm>
              <a:off x="0" y="0"/>
              <a:ext cx="12193200" cy="360000"/>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05A65AFE-A6CD-4682-9EDC-281CC91360B1}"/>
                </a:ext>
              </a:extLst>
            </p:cNvPr>
            <p:cNvSpPr/>
            <p:nvPr/>
          </p:nvSpPr>
          <p:spPr bwMode="white">
            <a:xfrm>
              <a:off x="-1200" y="6514055"/>
              <a:ext cx="12193200" cy="360000"/>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pic>
        <p:nvPicPr>
          <p:cNvPr id="17" name="Kuva 16">
            <a:extLst>
              <a:ext uri="{FF2B5EF4-FFF2-40B4-BE49-F238E27FC236}">
                <a16:creationId xmlns:a16="http://schemas.microsoft.com/office/drawing/2014/main" id="{1728BF27-4815-47CF-AFFB-C1FDAC75CF54}"/>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92000" y="5148000"/>
            <a:ext cx="1620000" cy="648000"/>
          </a:xfrm>
          <a:prstGeom prst="rect">
            <a:avLst/>
          </a:prstGeom>
        </p:spPr>
      </p:pic>
      <p:sp>
        <p:nvSpPr>
          <p:cNvPr id="10" name="Tekstin paikkamerkki 12">
            <a:extLst>
              <a:ext uri="{FF2B5EF4-FFF2-40B4-BE49-F238E27FC236}">
                <a16:creationId xmlns:a16="http://schemas.microsoft.com/office/drawing/2014/main" id="{BC1E1C8D-78CA-46AD-B15D-EE5340442EBC}"/>
              </a:ext>
            </a:extLst>
          </p:cNvPr>
          <p:cNvSpPr>
            <a:spLocks noGrp="1"/>
          </p:cNvSpPr>
          <p:nvPr>
            <p:ph type="body" sz="quarter" idx="10" hasCustomPrompt="1"/>
          </p:nvPr>
        </p:nvSpPr>
        <p:spPr>
          <a:xfrm>
            <a:off x="3647400" y="4067999"/>
            <a:ext cx="4896000" cy="1008000"/>
          </a:xfrm>
        </p:spPr>
        <p:txBody>
          <a:bodyPr/>
          <a:lstStyle>
            <a:lvl1pPr marL="0" indent="0" algn="ctr">
              <a:spcAft>
                <a:spcPts val="0"/>
              </a:spcAft>
              <a:buNone/>
              <a:defRPr sz="1600">
                <a:solidFill>
                  <a:schemeClr val="bg1"/>
                </a:solidFill>
              </a:defRPr>
            </a:lvl1pPr>
            <a:lvl2pPr marL="359991" indent="0" algn="r">
              <a:buNone/>
              <a:defRPr sz="1500"/>
            </a:lvl2pPr>
            <a:lvl3pPr marL="719982" indent="0" algn="r">
              <a:buNone/>
              <a:defRPr sz="1500"/>
            </a:lvl3pPr>
            <a:lvl4pPr marL="1079973" indent="0" algn="r">
              <a:buNone/>
              <a:defRPr sz="1500"/>
            </a:lvl4pPr>
            <a:lvl5pPr marL="1439964" indent="0" algn="r">
              <a:buNone/>
              <a:defRPr sz="1500"/>
            </a:lvl5pPr>
          </a:lstStyle>
          <a:p>
            <a:pPr lvl="0"/>
            <a:r>
              <a:rPr lang="fi-FI" dirty="0"/>
              <a:t>Yhteystiedot</a:t>
            </a:r>
          </a:p>
        </p:txBody>
      </p:sp>
      <p:sp>
        <p:nvSpPr>
          <p:cNvPr id="4" name="Päivämäärän paikkamerkki 3">
            <a:extLst>
              <a:ext uri="{FF2B5EF4-FFF2-40B4-BE49-F238E27FC236}">
                <a16:creationId xmlns:a16="http://schemas.microsoft.com/office/drawing/2014/main" id="{3BCB56AA-EB38-4073-B6BC-12E93375C6AB}"/>
              </a:ext>
            </a:extLst>
          </p:cNvPr>
          <p:cNvSpPr>
            <a:spLocks noGrp="1"/>
          </p:cNvSpPr>
          <p:nvPr>
            <p:ph type="dt" sz="half" idx="11"/>
          </p:nvPr>
        </p:nvSpPr>
        <p:spPr/>
        <p:txBody>
          <a:bodyPr/>
          <a:lstStyle>
            <a:lvl1pPr>
              <a:defRPr>
                <a:noFill/>
              </a:defRPr>
            </a:lvl1pPr>
          </a:lstStyle>
          <a:p>
            <a:r>
              <a:rPr lang="fi-FI"/>
              <a:t>9.4.2019</a:t>
            </a:r>
          </a:p>
        </p:txBody>
      </p:sp>
      <p:sp>
        <p:nvSpPr>
          <p:cNvPr id="6" name="Alatunnisteen paikkamerkki 5">
            <a:extLst>
              <a:ext uri="{FF2B5EF4-FFF2-40B4-BE49-F238E27FC236}">
                <a16:creationId xmlns:a16="http://schemas.microsoft.com/office/drawing/2014/main" id="{962584FA-B230-4F2E-A842-C9C9DDEE89F8}"/>
              </a:ext>
            </a:extLst>
          </p:cNvPr>
          <p:cNvSpPr>
            <a:spLocks noGrp="1"/>
          </p:cNvSpPr>
          <p:nvPr>
            <p:ph type="ftr" sz="quarter" idx="12"/>
          </p:nvPr>
        </p:nvSpPr>
        <p:spPr/>
        <p:txBody>
          <a:bodyPr/>
          <a:lstStyle>
            <a:lvl1pPr>
              <a:defRPr>
                <a:noFill/>
              </a:defRPr>
            </a:lvl1pPr>
          </a:lstStyle>
          <a:p>
            <a:r>
              <a:rPr lang="fi-FI"/>
              <a:t>Tomi Ståhl  Kela-tiedolla palvelua asiakkaille ja kumppaneille </a:t>
            </a:r>
          </a:p>
        </p:txBody>
      </p:sp>
      <p:sp>
        <p:nvSpPr>
          <p:cNvPr id="7" name="Dian numeron paikkamerkki 6">
            <a:extLst>
              <a:ext uri="{FF2B5EF4-FFF2-40B4-BE49-F238E27FC236}">
                <a16:creationId xmlns:a16="http://schemas.microsoft.com/office/drawing/2014/main" id="{A3A259B5-F641-4021-A75B-1E601C137952}"/>
              </a:ext>
            </a:extLst>
          </p:cNvPr>
          <p:cNvSpPr>
            <a:spLocks noGrp="1"/>
          </p:cNvSpPr>
          <p:nvPr>
            <p:ph type="sldNum" sz="quarter" idx="13"/>
          </p:nvPr>
        </p:nvSpPr>
        <p:spPr/>
        <p:txBody>
          <a:bodyPr/>
          <a:lstStyle>
            <a:lvl1pPr>
              <a:defRPr>
                <a:noFill/>
              </a:defRPr>
            </a:lvl1pPr>
          </a:lstStyle>
          <a:p>
            <a:fld id="{E38D8271-015E-4BD9-B1A3-A057F5E8F4AB}" type="slidenum">
              <a:rPr lang="fi-FI" smtClean="0"/>
              <a:t>‹#›</a:t>
            </a:fld>
            <a:endParaRPr lang="fi-FI"/>
          </a:p>
        </p:txBody>
      </p:sp>
    </p:spTree>
    <p:extLst>
      <p:ext uri="{BB962C8B-B14F-4D97-AF65-F5344CB8AC3E}">
        <p14:creationId xmlns:p14="http://schemas.microsoft.com/office/powerpoint/2010/main" val="2371874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Otsikkodia 5">
    <p:bg>
      <p:bgPr>
        <a:solidFill>
          <a:srgbClr val="E2E2E2"/>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bwMode="black">
          <a:xfrm>
            <a:off x="1200000" y="1692000"/>
            <a:ext cx="9792000" cy="1224000"/>
          </a:xfrm>
        </p:spPr>
        <p:txBody>
          <a:bodyPr anchor="b">
            <a:noAutofit/>
          </a:bodyPr>
          <a:lstStyle>
            <a:lvl1pPr algn="ctr">
              <a:defRPr sz="4000">
                <a:solidFill>
                  <a:srgbClr val="003580"/>
                </a:solidFill>
              </a:defRPr>
            </a:lvl1pPr>
          </a:lstStyle>
          <a:p>
            <a:r>
              <a:rPr lang="fi-FI"/>
              <a:t>Muokkaa perustyyl. napsautt.</a:t>
            </a:r>
            <a:endParaRPr lang="fi-FI" dirty="0"/>
          </a:p>
        </p:txBody>
      </p:sp>
      <p:sp>
        <p:nvSpPr>
          <p:cNvPr id="3" name="Alaotsikko 2"/>
          <p:cNvSpPr>
            <a:spLocks noGrp="1"/>
          </p:cNvSpPr>
          <p:nvPr>
            <p:ph type="subTitle" idx="1"/>
          </p:nvPr>
        </p:nvSpPr>
        <p:spPr bwMode="black">
          <a:xfrm>
            <a:off x="1200000" y="3096000"/>
            <a:ext cx="9792000" cy="864000"/>
          </a:xfrm>
        </p:spPr>
        <p:txBody>
          <a:bodyPr>
            <a:noAutofit/>
          </a:bodyPr>
          <a:lstStyle>
            <a:lvl1pPr marL="0" indent="0" algn="ctr">
              <a:buNone/>
              <a:defRPr sz="2800">
                <a:solidFill>
                  <a:srgbClr val="003580"/>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grpSp>
        <p:nvGrpSpPr>
          <p:cNvPr id="12" name="Ryhmä 11">
            <a:extLst>
              <a:ext uri="{FF2B5EF4-FFF2-40B4-BE49-F238E27FC236}">
                <a16:creationId xmlns:a16="http://schemas.microsoft.com/office/drawing/2014/main" id="{E7F64D30-CB00-4CAF-AC36-C46DBE82327C}"/>
              </a:ext>
            </a:extLst>
          </p:cNvPr>
          <p:cNvGrpSpPr/>
          <p:nvPr/>
        </p:nvGrpSpPr>
        <p:grpSpPr bwMode="white">
          <a:xfrm>
            <a:off x="-1200" y="0"/>
            <a:ext cx="12194400" cy="6876000"/>
            <a:chOff x="-1200" y="0"/>
            <a:chExt cx="12194400" cy="6876000"/>
          </a:xfrm>
        </p:grpSpPr>
        <p:sp>
          <p:nvSpPr>
            <p:cNvPr id="8" name="Suorakulmio 7">
              <a:extLst>
                <a:ext uri="{FF2B5EF4-FFF2-40B4-BE49-F238E27FC236}">
                  <a16:creationId xmlns:a16="http://schemas.microsoft.com/office/drawing/2014/main" id="{C6C43332-42BC-4C0D-8853-EE2058633B04}"/>
                </a:ext>
              </a:extLst>
            </p:cNvPr>
            <p:cNvSpPr/>
            <p:nvPr/>
          </p:nvSpPr>
          <p:spPr bwMode="white">
            <a:xfrm>
              <a:off x="0" y="0"/>
              <a:ext cx="360000" cy="6876000"/>
            </a:xfrm>
            <a:prstGeom prst="rect">
              <a:avLst/>
            </a:prstGeom>
            <a:solidFill>
              <a:srgbClr val="FF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786DFA66-6781-41F6-9A82-6EC36FFF6427}"/>
                </a:ext>
              </a:extLst>
            </p:cNvPr>
            <p:cNvSpPr/>
            <p:nvPr/>
          </p:nvSpPr>
          <p:spPr bwMode="white">
            <a:xfrm>
              <a:off x="11832000" y="0"/>
              <a:ext cx="360000" cy="6876000"/>
            </a:xfrm>
            <a:prstGeom prst="rect">
              <a:avLst/>
            </a:prstGeom>
            <a:solidFill>
              <a:srgbClr val="FF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Suorakulmio 4">
              <a:extLst>
                <a:ext uri="{FF2B5EF4-FFF2-40B4-BE49-F238E27FC236}">
                  <a16:creationId xmlns:a16="http://schemas.microsoft.com/office/drawing/2014/main" id="{74EAB445-167C-4909-82A1-40CE0D7B1BFB}"/>
                </a:ext>
              </a:extLst>
            </p:cNvPr>
            <p:cNvSpPr/>
            <p:nvPr/>
          </p:nvSpPr>
          <p:spPr bwMode="white">
            <a:xfrm>
              <a:off x="0" y="0"/>
              <a:ext cx="12193200" cy="360000"/>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05A65AFE-A6CD-4682-9EDC-281CC91360B1}"/>
                </a:ext>
              </a:extLst>
            </p:cNvPr>
            <p:cNvSpPr/>
            <p:nvPr/>
          </p:nvSpPr>
          <p:spPr bwMode="white">
            <a:xfrm>
              <a:off x="-1200" y="6514055"/>
              <a:ext cx="12193200" cy="360000"/>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pic>
        <p:nvPicPr>
          <p:cNvPr id="10" name="Kuva 9">
            <a:extLst>
              <a:ext uri="{FF2B5EF4-FFF2-40B4-BE49-F238E27FC236}">
                <a16:creationId xmlns:a16="http://schemas.microsoft.com/office/drawing/2014/main" id="{47432463-DF5E-483B-BD59-BA28002BF0B7}"/>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92000" y="5148000"/>
            <a:ext cx="1620000" cy="648000"/>
          </a:xfrm>
          <a:prstGeom prst="rect">
            <a:avLst/>
          </a:prstGeom>
        </p:spPr>
      </p:pic>
      <p:sp>
        <p:nvSpPr>
          <p:cNvPr id="13" name="Tekstin paikkamerkki 12">
            <a:extLst>
              <a:ext uri="{FF2B5EF4-FFF2-40B4-BE49-F238E27FC236}">
                <a16:creationId xmlns:a16="http://schemas.microsoft.com/office/drawing/2014/main" id="{6DD2B508-FCB5-49D9-9AB8-4E80D66B20DD}"/>
              </a:ext>
            </a:extLst>
          </p:cNvPr>
          <p:cNvSpPr>
            <a:spLocks noGrp="1"/>
          </p:cNvSpPr>
          <p:nvPr>
            <p:ph type="body" sz="quarter" idx="10" hasCustomPrompt="1"/>
          </p:nvPr>
        </p:nvSpPr>
        <p:spPr>
          <a:xfrm>
            <a:off x="3647400" y="4067999"/>
            <a:ext cx="4896000" cy="1008000"/>
          </a:xfrm>
        </p:spPr>
        <p:txBody>
          <a:bodyPr/>
          <a:lstStyle>
            <a:lvl1pPr marL="0" indent="0" algn="ctr">
              <a:spcAft>
                <a:spcPts val="0"/>
              </a:spcAft>
              <a:buNone/>
              <a:defRPr sz="1600">
                <a:solidFill>
                  <a:srgbClr val="003580"/>
                </a:solidFill>
              </a:defRPr>
            </a:lvl1pPr>
            <a:lvl2pPr marL="359991" indent="0" algn="r">
              <a:buNone/>
              <a:defRPr sz="1500"/>
            </a:lvl2pPr>
            <a:lvl3pPr marL="719982" indent="0" algn="r">
              <a:buNone/>
              <a:defRPr sz="1500"/>
            </a:lvl3pPr>
            <a:lvl4pPr marL="1079973" indent="0" algn="r">
              <a:buNone/>
              <a:defRPr sz="1500"/>
            </a:lvl4pPr>
            <a:lvl5pPr marL="1439964" indent="0" algn="r">
              <a:buNone/>
              <a:defRPr sz="1500"/>
            </a:lvl5pPr>
          </a:lstStyle>
          <a:p>
            <a:pPr lvl="0"/>
            <a:r>
              <a:rPr lang="fi-FI" dirty="0"/>
              <a:t>Yhteystiedot</a:t>
            </a:r>
          </a:p>
        </p:txBody>
      </p:sp>
      <p:sp>
        <p:nvSpPr>
          <p:cNvPr id="4" name="Päivämäärän paikkamerkki 3">
            <a:extLst>
              <a:ext uri="{FF2B5EF4-FFF2-40B4-BE49-F238E27FC236}">
                <a16:creationId xmlns:a16="http://schemas.microsoft.com/office/drawing/2014/main" id="{0608392B-6F5D-4D50-B2B5-FF25FED92104}"/>
              </a:ext>
            </a:extLst>
          </p:cNvPr>
          <p:cNvSpPr>
            <a:spLocks noGrp="1"/>
          </p:cNvSpPr>
          <p:nvPr>
            <p:ph type="dt" sz="half" idx="11"/>
          </p:nvPr>
        </p:nvSpPr>
        <p:spPr/>
        <p:txBody>
          <a:bodyPr/>
          <a:lstStyle>
            <a:lvl1pPr>
              <a:defRPr>
                <a:noFill/>
              </a:defRPr>
            </a:lvl1pPr>
          </a:lstStyle>
          <a:p>
            <a:r>
              <a:rPr lang="fi-FI"/>
              <a:t>9.4.2019</a:t>
            </a:r>
          </a:p>
        </p:txBody>
      </p:sp>
      <p:sp>
        <p:nvSpPr>
          <p:cNvPr id="6" name="Alatunnisteen paikkamerkki 5">
            <a:extLst>
              <a:ext uri="{FF2B5EF4-FFF2-40B4-BE49-F238E27FC236}">
                <a16:creationId xmlns:a16="http://schemas.microsoft.com/office/drawing/2014/main" id="{37E5E600-7FA9-41C5-A8FD-437A426D0AA5}"/>
              </a:ext>
            </a:extLst>
          </p:cNvPr>
          <p:cNvSpPr>
            <a:spLocks noGrp="1"/>
          </p:cNvSpPr>
          <p:nvPr>
            <p:ph type="ftr" sz="quarter" idx="12"/>
          </p:nvPr>
        </p:nvSpPr>
        <p:spPr/>
        <p:txBody>
          <a:bodyPr/>
          <a:lstStyle>
            <a:lvl1pPr>
              <a:defRPr>
                <a:noFill/>
              </a:defRPr>
            </a:lvl1pPr>
          </a:lstStyle>
          <a:p>
            <a:r>
              <a:rPr lang="fi-FI"/>
              <a:t>Tomi Ståhl  Kela-tiedolla palvelua asiakkaille ja kumppaneille </a:t>
            </a:r>
          </a:p>
        </p:txBody>
      </p:sp>
      <p:sp>
        <p:nvSpPr>
          <p:cNvPr id="7" name="Dian numeron paikkamerkki 6">
            <a:extLst>
              <a:ext uri="{FF2B5EF4-FFF2-40B4-BE49-F238E27FC236}">
                <a16:creationId xmlns:a16="http://schemas.microsoft.com/office/drawing/2014/main" id="{67D1092B-0EB9-4968-AD38-B9266B979EFD}"/>
              </a:ext>
            </a:extLst>
          </p:cNvPr>
          <p:cNvSpPr>
            <a:spLocks noGrp="1"/>
          </p:cNvSpPr>
          <p:nvPr>
            <p:ph type="sldNum" sz="quarter" idx="13"/>
          </p:nvPr>
        </p:nvSpPr>
        <p:spPr/>
        <p:txBody>
          <a:bodyPr/>
          <a:lstStyle>
            <a:lvl1pPr>
              <a:defRPr>
                <a:noFill/>
              </a:defRPr>
            </a:lvl1pPr>
          </a:lstStyle>
          <a:p>
            <a:fld id="{E38D8271-015E-4BD9-B1A3-A057F5E8F4AB}" type="slidenum">
              <a:rPr lang="fi-FI" smtClean="0"/>
              <a:t>‹#›</a:t>
            </a:fld>
            <a:endParaRPr lang="fi-FI"/>
          </a:p>
        </p:txBody>
      </p:sp>
    </p:spTree>
    <p:extLst>
      <p:ext uri="{BB962C8B-B14F-4D97-AF65-F5344CB8AC3E}">
        <p14:creationId xmlns:p14="http://schemas.microsoft.com/office/powerpoint/2010/main" val="2987151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Otsikkodia 6">
    <p:bg>
      <p:bgPr>
        <a:solidFill>
          <a:srgbClr val="009CDB"/>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bwMode="black">
          <a:xfrm>
            <a:off x="1200000" y="1692000"/>
            <a:ext cx="9792000" cy="1224000"/>
          </a:xfrm>
        </p:spPr>
        <p:txBody>
          <a:bodyPr anchor="b">
            <a:noAutofit/>
          </a:bodyPr>
          <a:lstStyle>
            <a:lvl1pPr algn="ctr">
              <a:defRPr sz="4000">
                <a:solidFill>
                  <a:srgbClr val="003580"/>
                </a:solidFill>
              </a:defRPr>
            </a:lvl1pPr>
          </a:lstStyle>
          <a:p>
            <a:r>
              <a:rPr lang="fi-FI"/>
              <a:t>Muokkaa perustyyl. napsautt.</a:t>
            </a:r>
            <a:endParaRPr lang="fi-FI" dirty="0"/>
          </a:p>
        </p:txBody>
      </p:sp>
      <p:sp>
        <p:nvSpPr>
          <p:cNvPr id="3" name="Alaotsikko 2"/>
          <p:cNvSpPr>
            <a:spLocks noGrp="1"/>
          </p:cNvSpPr>
          <p:nvPr>
            <p:ph type="subTitle" idx="1"/>
          </p:nvPr>
        </p:nvSpPr>
        <p:spPr bwMode="black">
          <a:xfrm>
            <a:off x="1200000" y="3096000"/>
            <a:ext cx="9792000" cy="864000"/>
          </a:xfrm>
        </p:spPr>
        <p:txBody>
          <a:bodyPr>
            <a:noAutofit/>
          </a:bodyPr>
          <a:lstStyle>
            <a:lvl1pPr marL="0" indent="0" algn="ctr">
              <a:buNone/>
              <a:defRPr sz="2800">
                <a:solidFill>
                  <a:srgbClr val="003580"/>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grpSp>
        <p:nvGrpSpPr>
          <p:cNvPr id="12" name="Ryhmä 11">
            <a:extLst>
              <a:ext uri="{FF2B5EF4-FFF2-40B4-BE49-F238E27FC236}">
                <a16:creationId xmlns:a16="http://schemas.microsoft.com/office/drawing/2014/main" id="{E7F64D30-CB00-4CAF-AC36-C46DBE82327C}"/>
              </a:ext>
            </a:extLst>
          </p:cNvPr>
          <p:cNvGrpSpPr/>
          <p:nvPr/>
        </p:nvGrpSpPr>
        <p:grpSpPr bwMode="white">
          <a:xfrm>
            <a:off x="-1200" y="0"/>
            <a:ext cx="12194400" cy="6876000"/>
            <a:chOff x="-1200" y="0"/>
            <a:chExt cx="12194400" cy="6876000"/>
          </a:xfrm>
        </p:grpSpPr>
        <p:sp>
          <p:nvSpPr>
            <p:cNvPr id="8" name="Suorakulmio 7">
              <a:extLst>
                <a:ext uri="{FF2B5EF4-FFF2-40B4-BE49-F238E27FC236}">
                  <a16:creationId xmlns:a16="http://schemas.microsoft.com/office/drawing/2014/main" id="{C6C43332-42BC-4C0D-8853-EE2058633B04}"/>
                </a:ext>
              </a:extLst>
            </p:cNvPr>
            <p:cNvSpPr/>
            <p:nvPr/>
          </p:nvSpPr>
          <p:spPr bwMode="white">
            <a:xfrm>
              <a:off x="0" y="0"/>
              <a:ext cx="360000" cy="6876000"/>
            </a:xfrm>
            <a:prstGeom prst="rect">
              <a:avLst/>
            </a:prstGeom>
            <a:solidFill>
              <a:srgbClr val="FF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786DFA66-6781-41F6-9A82-6EC36FFF6427}"/>
                </a:ext>
              </a:extLst>
            </p:cNvPr>
            <p:cNvSpPr/>
            <p:nvPr/>
          </p:nvSpPr>
          <p:spPr bwMode="white">
            <a:xfrm>
              <a:off x="11832000" y="0"/>
              <a:ext cx="360000" cy="6876000"/>
            </a:xfrm>
            <a:prstGeom prst="rect">
              <a:avLst/>
            </a:prstGeom>
            <a:solidFill>
              <a:srgbClr val="FF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Suorakulmio 4">
              <a:extLst>
                <a:ext uri="{FF2B5EF4-FFF2-40B4-BE49-F238E27FC236}">
                  <a16:creationId xmlns:a16="http://schemas.microsoft.com/office/drawing/2014/main" id="{74EAB445-167C-4909-82A1-40CE0D7B1BFB}"/>
                </a:ext>
              </a:extLst>
            </p:cNvPr>
            <p:cNvSpPr/>
            <p:nvPr/>
          </p:nvSpPr>
          <p:spPr bwMode="white">
            <a:xfrm>
              <a:off x="0" y="0"/>
              <a:ext cx="12193200" cy="360000"/>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05A65AFE-A6CD-4682-9EDC-281CC91360B1}"/>
                </a:ext>
              </a:extLst>
            </p:cNvPr>
            <p:cNvSpPr/>
            <p:nvPr/>
          </p:nvSpPr>
          <p:spPr bwMode="white">
            <a:xfrm>
              <a:off x="-1200" y="6514055"/>
              <a:ext cx="12193200" cy="360000"/>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pic>
        <p:nvPicPr>
          <p:cNvPr id="10" name="Kuva 9">
            <a:extLst>
              <a:ext uri="{FF2B5EF4-FFF2-40B4-BE49-F238E27FC236}">
                <a16:creationId xmlns:a16="http://schemas.microsoft.com/office/drawing/2014/main" id="{47432463-DF5E-483B-BD59-BA28002BF0B7}"/>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92000" y="5148000"/>
            <a:ext cx="1620000" cy="648000"/>
          </a:xfrm>
          <a:prstGeom prst="rect">
            <a:avLst/>
          </a:prstGeom>
        </p:spPr>
      </p:pic>
      <p:sp>
        <p:nvSpPr>
          <p:cNvPr id="13" name="Tekstin paikkamerkki 12">
            <a:extLst>
              <a:ext uri="{FF2B5EF4-FFF2-40B4-BE49-F238E27FC236}">
                <a16:creationId xmlns:a16="http://schemas.microsoft.com/office/drawing/2014/main" id="{8CD4012C-4573-4B86-B7FE-302ED91F191F}"/>
              </a:ext>
            </a:extLst>
          </p:cNvPr>
          <p:cNvSpPr>
            <a:spLocks noGrp="1"/>
          </p:cNvSpPr>
          <p:nvPr>
            <p:ph type="body" sz="quarter" idx="10" hasCustomPrompt="1"/>
          </p:nvPr>
        </p:nvSpPr>
        <p:spPr>
          <a:xfrm>
            <a:off x="3647400" y="4067999"/>
            <a:ext cx="4896000" cy="1008000"/>
          </a:xfrm>
        </p:spPr>
        <p:txBody>
          <a:bodyPr/>
          <a:lstStyle>
            <a:lvl1pPr marL="0" indent="0" algn="ctr">
              <a:spcAft>
                <a:spcPts val="0"/>
              </a:spcAft>
              <a:buNone/>
              <a:defRPr sz="1600">
                <a:solidFill>
                  <a:srgbClr val="003580"/>
                </a:solidFill>
              </a:defRPr>
            </a:lvl1pPr>
            <a:lvl2pPr marL="359991" indent="0" algn="r">
              <a:buNone/>
              <a:defRPr sz="1500"/>
            </a:lvl2pPr>
            <a:lvl3pPr marL="719982" indent="0" algn="r">
              <a:buNone/>
              <a:defRPr sz="1500"/>
            </a:lvl3pPr>
            <a:lvl4pPr marL="1079973" indent="0" algn="r">
              <a:buNone/>
              <a:defRPr sz="1500"/>
            </a:lvl4pPr>
            <a:lvl5pPr marL="1439964" indent="0" algn="r">
              <a:buNone/>
              <a:defRPr sz="1500"/>
            </a:lvl5pPr>
          </a:lstStyle>
          <a:p>
            <a:pPr lvl="0"/>
            <a:r>
              <a:rPr lang="fi-FI" dirty="0"/>
              <a:t>Yhteystiedot</a:t>
            </a:r>
          </a:p>
        </p:txBody>
      </p:sp>
      <p:sp>
        <p:nvSpPr>
          <p:cNvPr id="4" name="Päivämäärän paikkamerkki 3">
            <a:extLst>
              <a:ext uri="{FF2B5EF4-FFF2-40B4-BE49-F238E27FC236}">
                <a16:creationId xmlns:a16="http://schemas.microsoft.com/office/drawing/2014/main" id="{F4A16BC7-A4AB-478B-82F6-4819F7DB6FFF}"/>
              </a:ext>
            </a:extLst>
          </p:cNvPr>
          <p:cNvSpPr>
            <a:spLocks noGrp="1"/>
          </p:cNvSpPr>
          <p:nvPr>
            <p:ph type="dt" sz="half" idx="11"/>
          </p:nvPr>
        </p:nvSpPr>
        <p:spPr/>
        <p:txBody>
          <a:bodyPr/>
          <a:lstStyle>
            <a:lvl1pPr>
              <a:defRPr>
                <a:noFill/>
              </a:defRPr>
            </a:lvl1pPr>
          </a:lstStyle>
          <a:p>
            <a:r>
              <a:rPr lang="fi-FI"/>
              <a:t>9.4.2019</a:t>
            </a:r>
          </a:p>
        </p:txBody>
      </p:sp>
      <p:sp>
        <p:nvSpPr>
          <p:cNvPr id="6" name="Alatunnisteen paikkamerkki 5">
            <a:extLst>
              <a:ext uri="{FF2B5EF4-FFF2-40B4-BE49-F238E27FC236}">
                <a16:creationId xmlns:a16="http://schemas.microsoft.com/office/drawing/2014/main" id="{0E06F8F6-2C8F-4EFC-9B4D-DDEB03392601}"/>
              </a:ext>
            </a:extLst>
          </p:cNvPr>
          <p:cNvSpPr>
            <a:spLocks noGrp="1"/>
          </p:cNvSpPr>
          <p:nvPr>
            <p:ph type="ftr" sz="quarter" idx="12"/>
          </p:nvPr>
        </p:nvSpPr>
        <p:spPr/>
        <p:txBody>
          <a:bodyPr/>
          <a:lstStyle>
            <a:lvl1pPr>
              <a:defRPr>
                <a:noFill/>
              </a:defRPr>
            </a:lvl1pPr>
          </a:lstStyle>
          <a:p>
            <a:r>
              <a:rPr lang="fi-FI"/>
              <a:t>Tomi Ståhl  Kela-tiedolla palvelua asiakkaille ja kumppaneille </a:t>
            </a:r>
          </a:p>
        </p:txBody>
      </p:sp>
      <p:sp>
        <p:nvSpPr>
          <p:cNvPr id="7" name="Dian numeron paikkamerkki 6">
            <a:extLst>
              <a:ext uri="{FF2B5EF4-FFF2-40B4-BE49-F238E27FC236}">
                <a16:creationId xmlns:a16="http://schemas.microsoft.com/office/drawing/2014/main" id="{1CEB04BB-C9F1-43D9-ADC5-8C2AA2A9F786}"/>
              </a:ext>
            </a:extLst>
          </p:cNvPr>
          <p:cNvSpPr>
            <a:spLocks noGrp="1"/>
          </p:cNvSpPr>
          <p:nvPr>
            <p:ph type="sldNum" sz="quarter" idx="13"/>
          </p:nvPr>
        </p:nvSpPr>
        <p:spPr/>
        <p:txBody>
          <a:bodyPr/>
          <a:lstStyle>
            <a:lvl1pPr>
              <a:defRPr>
                <a:noFill/>
              </a:defRPr>
            </a:lvl1pPr>
          </a:lstStyle>
          <a:p>
            <a:fld id="{E38D8271-015E-4BD9-B1A3-A057F5E8F4AB}" type="slidenum">
              <a:rPr lang="fi-FI" smtClean="0"/>
              <a:t>‹#›</a:t>
            </a:fld>
            <a:endParaRPr lang="fi-FI"/>
          </a:p>
        </p:txBody>
      </p:sp>
    </p:spTree>
    <p:extLst>
      <p:ext uri="{BB962C8B-B14F-4D97-AF65-F5344CB8AC3E}">
        <p14:creationId xmlns:p14="http://schemas.microsoft.com/office/powerpoint/2010/main" val="176967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Otsikkodia 7">
    <p:spTree>
      <p:nvGrpSpPr>
        <p:cNvPr id="1" name=""/>
        <p:cNvGrpSpPr/>
        <p:nvPr/>
      </p:nvGrpSpPr>
      <p:grpSpPr>
        <a:xfrm>
          <a:off x="0" y="0"/>
          <a:ext cx="0" cy="0"/>
          <a:chOff x="0" y="0"/>
          <a:chExt cx="0" cy="0"/>
        </a:xfrm>
      </p:grpSpPr>
      <p:sp>
        <p:nvSpPr>
          <p:cNvPr id="2" name="Otsikko 1"/>
          <p:cNvSpPr>
            <a:spLocks noGrp="1"/>
          </p:cNvSpPr>
          <p:nvPr>
            <p:ph type="ctrTitle"/>
          </p:nvPr>
        </p:nvSpPr>
        <p:spPr bwMode="black">
          <a:xfrm>
            <a:off x="6888088" y="1772816"/>
            <a:ext cx="4896544" cy="1152128"/>
          </a:xfrm>
        </p:spPr>
        <p:txBody>
          <a:bodyPr anchor="t">
            <a:noAutofit/>
          </a:bodyPr>
          <a:lstStyle>
            <a:lvl1pPr>
              <a:defRPr sz="4000"/>
            </a:lvl1pPr>
          </a:lstStyle>
          <a:p>
            <a:r>
              <a:rPr lang="fi-FI"/>
              <a:t>Muokkaa perustyyl. napsautt.</a:t>
            </a:r>
            <a:endParaRPr lang="fi-FI" dirty="0"/>
          </a:p>
        </p:txBody>
      </p:sp>
      <p:sp>
        <p:nvSpPr>
          <p:cNvPr id="3" name="Alaotsikko 2"/>
          <p:cNvSpPr>
            <a:spLocks noGrp="1"/>
          </p:cNvSpPr>
          <p:nvPr>
            <p:ph type="subTitle" idx="1"/>
          </p:nvPr>
        </p:nvSpPr>
        <p:spPr bwMode="black">
          <a:xfrm>
            <a:off x="6888088" y="2996956"/>
            <a:ext cx="4896544" cy="936102"/>
          </a:xfrm>
        </p:spPr>
        <p:txBody>
          <a:bodyPr>
            <a:noAutofit/>
          </a:bodyPr>
          <a:lstStyle>
            <a:lvl1pPr marL="0" indent="0" algn="l">
              <a:buNone/>
              <a:defRPr sz="2000">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cxnSp>
        <p:nvCxnSpPr>
          <p:cNvPr id="9" name="Suora yhdysviiva 8">
            <a:extLst>
              <a:ext uri="{FF2B5EF4-FFF2-40B4-BE49-F238E27FC236}">
                <a16:creationId xmlns:a16="http://schemas.microsoft.com/office/drawing/2014/main" id="{2E608E0B-00C1-435D-8688-08DA40E0EE31}"/>
              </a:ext>
            </a:extLst>
          </p:cNvPr>
          <p:cNvCxnSpPr>
            <a:cxnSpLocks/>
          </p:cNvCxnSpPr>
          <p:nvPr/>
        </p:nvCxnSpPr>
        <p:spPr>
          <a:xfrm>
            <a:off x="10920536" y="5513452"/>
            <a:ext cx="828000" cy="0"/>
          </a:xfrm>
          <a:prstGeom prst="line">
            <a:avLst/>
          </a:prstGeom>
          <a:ln w="12700">
            <a:solidFill>
              <a:srgbClr val="003580"/>
            </a:solidFill>
          </a:ln>
        </p:spPr>
        <p:style>
          <a:lnRef idx="1">
            <a:schemeClr val="accent2"/>
          </a:lnRef>
          <a:fillRef idx="0">
            <a:schemeClr val="accent2"/>
          </a:fillRef>
          <a:effectRef idx="0">
            <a:schemeClr val="accent2"/>
          </a:effectRef>
          <a:fontRef idx="minor">
            <a:schemeClr val="tx1"/>
          </a:fontRef>
        </p:style>
      </p:cxnSp>
      <p:pic>
        <p:nvPicPr>
          <p:cNvPr id="12" name="Kuva 11">
            <a:extLst>
              <a:ext uri="{FF2B5EF4-FFF2-40B4-BE49-F238E27FC236}">
                <a16:creationId xmlns:a16="http://schemas.microsoft.com/office/drawing/2014/main" id="{883D27C8-8310-4E5B-B2AF-AD705DE7B70E}"/>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18940" y="836712"/>
            <a:ext cx="1350000" cy="540000"/>
          </a:xfrm>
          <a:prstGeom prst="rect">
            <a:avLst/>
          </a:prstGeom>
        </p:spPr>
      </p:pic>
      <p:sp>
        <p:nvSpPr>
          <p:cNvPr id="13" name="Tekstin paikkamerkki 12">
            <a:extLst>
              <a:ext uri="{FF2B5EF4-FFF2-40B4-BE49-F238E27FC236}">
                <a16:creationId xmlns:a16="http://schemas.microsoft.com/office/drawing/2014/main" id="{5980EBC4-1CB6-4631-A6B9-C4C518B860B4}"/>
              </a:ext>
            </a:extLst>
          </p:cNvPr>
          <p:cNvSpPr>
            <a:spLocks noGrp="1"/>
          </p:cNvSpPr>
          <p:nvPr>
            <p:ph type="body" sz="quarter" idx="10" hasCustomPrompt="1"/>
          </p:nvPr>
        </p:nvSpPr>
        <p:spPr>
          <a:xfrm>
            <a:off x="8747596" y="5658534"/>
            <a:ext cx="2999334" cy="864000"/>
          </a:xfrm>
        </p:spPr>
        <p:txBody>
          <a:bodyPr/>
          <a:lstStyle>
            <a:lvl1pPr marL="0" indent="0" algn="r">
              <a:spcAft>
                <a:spcPts val="0"/>
              </a:spcAft>
              <a:buNone/>
              <a:defRPr sz="1400"/>
            </a:lvl1pPr>
            <a:lvl2pPr marL="359991" indent="0" algn="r">
              <a:buNone/>
              <a:defRPr sz="1500"/>
            </a:lvl2pPr>
            <a:lvl3pPr marL="719982" indent="0" algn="r">
              <a:buNone/>
              <a:defRPr sz="1500"/>
            </a:lvl3pPr>
            <a:lvl4pPr marL="1079973" indent="0" algn="r">
              <a:buNone/>
              <a:defRPr sz="1500"/>
            </a:lvl4pPr>
            <a:lvl5pPr marL="1439964" indent="0" algn="r">
              <a:buNone/>
              <a:defRPr sz="1500"/>
            </a:lvl5pPr>
          </a:lstStyle>
          <a:p>
            <a:pPr lvl="0"/>
            <a:r>
              <a:rPr lang="fi-FI" dirty="0"/>
              <a:t>Yhteystiedot</a:t>
            </a:r>
          </a:p>
        </p:txBody>
      </p:sp>
      <p:sp>
        <p:nvSpPr>
          <p:cNvPr id="14" name="Suorakulmio 13">
            <a:extLst>
              <a:ext uri="{FF2B5EF4-FFF2-40B4-BE49-F238E27FC236}">
                <a16:creationId xmlns:a16="http://schemas.microsoft.com/office/drawing/2014/main" id="{CBC40533-ECCC-4D6D-9B1E-C35F70115AA9}"/>
              </a:ext>
            </a:extLst>
          </p:cNvPr>
          <p:cNvSpPr/>
          <p:nvPr/>
        </p:nvSpPr>
        <p:spPr bwMode="hidden">
          <a:xfrm>
            <a:off x="360000" y="360000"/>
            <a:ext cx="6138000" cy="6138000"/>
          </a:xfrm>
          <a:prstGeom prst="rect">
            <a:avLst/>
          </a:prstGeom>
          <a:solidFill>
            <a:srgbClr val="009CDB"/>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5" name="Kuva 4" descr="Kuva, joka sisältää kohteen lelu, LEGO&#10;&#10;Kuvaus luotu, korkea luotettavuus">
            <a:extLst>
              <a:ext uri="{FF2B5EF4-FFF2-40B4-BE49-F238E27FC236}">
                <a16:creationId xmlns:a16="http://schemas.microsoft.com/office/drawing/2014/main" id="{80519BDF-CE5C-409A-9B87-0F0A31A8B0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838" y="996783"/>
            <a:ext cx="6147162" cy="4560395"/>
          </a:xfrm>
          <a:prstGeom prst="rect">
            <a:avLst/>
          </a:prstGeom>
        </p:spPr>
      </p:pic>
      <p:sp>
        <p:nvSpPr>
          <p:cNvPr id="4" name="Päivämäärän paikkamerkki 3">
            <a:extLst>
              <a:ext uri="{FF2B5EF4-FFF2-40B4-BE49-F238E27FC236}">
                <a16:creationId xmlns:a16="http://schemas.microsoft.com/office/drawing/2014/main" id="{E8006839-A93D-40DC-8BEE-5A83BDEF95D7}"/>
              </a:ext>
            </a:extLst>
          </p:cNvPr>
          <p:cNvSpPr>
            <a:spLocks noGrp="1"/>
          </p:cNvSpPr>
          <p:nvPr>
            <p:ph type="dt" sz="half" idx="11"/>
          </p:nvPr>
        </p:nvSpPr>
        <p:spPr/>
        <p:txBody>
          <a:bodyPr/>
          <a:lstStyle>
            <a:lvl1pPr>
              <a:defRPr>
                <a:noFill/>
              </a:defRPr>
            </a:lvl1pPr>
          </a:lstStyle>
          <a:p>
            <a:r>
              <a:rPr lang="fi-FI"/>
              <a:t>9.4.2019</a:t>
            </a:r>
          </a:p>
        </p:txBody>
      </p:sp>
      <p:sp>
        <p:nvSpPr>
          <p:cNvPr id="6" name="Alatunnisteen paikkamerkki 5">
            <a:extLst>
              <a:ext uri="{FF2B5EF4-FFF2-40B4-BE49-F238E27FC236}">
                <a16:creationId xmlns:a16="http://schemas.microsoft.com/office/drawing/2014/main" id="{19A24EEB-5DA7-41C3-A77B-0E886571F1DF}"/>
              </a:ext>
            </a:extLst>
          </p:cNvPr>
          <p:cNvSpPr>
            <a:spLocks noGrp="1"/>
          </p:cNvSpPr>
          <p:nvPr>
            <p:ph type="ftr" sz="quarter" idx="12"/>
          </p:nvPr>
        </p:nvSpPr>
        <p:spPr/>
        <p:txBody>
          <a:bodyPr/>
          <a:lstStyle>
            <a:lvl1pPr>
              <a:defRPr>
                <a:noFill/>
              </a:defRPr>
            </a:lvl1pPr>
          </a:lstStyle>
          <a:p>
            <a:r>
              <a:rPr lang="fi-FI"/>
              <a:t>Tomi Ståhl  Kela-tiedolla palvelua asiakkaille ja kumppaneille </a:t>
            </a:r>
          </a:p>
        </p:txBody>
      </p:sp>
      <p:sp>
        <p:nvSpPr>
          <p:cNvPr id="7" name="Dian numeron paikkamerkki 6">
            <a:extLst>
              <a:ext uri="{FF2B5EF4-FFF2-40B4-BE49-F238E27FC236}">
                <a16:creationId xmlns:a16="http://schemas.microsoft.com/office/drawing/2014/main" id="{DE36DADC-C093-470C-97B8-E0EAA813A92D}"/>
              </a:ext>
            </a:extLst>
          </p:cNvPr>
          <p:cNvSpPr>
            <a:spLocks noGrp="1"/>
          </p:cNvSpPr>
          <p:nvPr>
            <p:ph type="sldNum" sz="quarter" idx="13"/>
          </p:nvPr>
        </p:nvSpPr>
        <p:spPr/>
        <p:txBody>
          <a:bodyPr/>
          <a:lstStyle>
            <a:lvl1pPr>
              <a:defRPr>
                <a:noFill/>
              </a:defRPr>
            </a:lvl1pPr>
          </a:lstStyle>
          <a:p>
            <a:fld id="{E38D8271-015E-4BD9-B1A3-A057F5E8F4AB}" type="slidenum">
              <a:rPr lang="fi-FI" smtClean="0"/>
              <a:t>‹#›</a:t>
            </a:fld>
            <a:endParaRPr lang="fi-FI"/>
          </a:p>
        </p:txBody>
      </p:sp>
    </p:spTree>
    <p:extLst>
      <p:ext uri="{BB962C8B-B14F-4D97-AF65-F5344CB8AC3E}">
        <p14:creationId xmlns:p14="http://schemas.microsoft.com/office/powerpoint/2010/main" val="3335706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bwMode="black">
          <a:xfrm>
            <a:off x="935999" y="378000"/>
            <a:ext cx="10332000" cy="1008000"/>
          </a:xfrm>
          <a:prstGeom prst="rect">
            <a:avLst/>
          </a:prstGeom>
        </p:spPr>
        <p:txBody>
          <a:bodyPr vert="horz" lIns="0" tIns="0" rIns="0" bIns="0" rtlCol="0" anchor="b">
            <a:no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935998" y="1692000"/>
            <a:ext cx="10332000" cy="4176000"/>
          </a:xfrm>
          <a:prstGeom prst="rect">
            <a:avLst/>
          </a:prstGeom>
        </p:spPr>
        <p:txBody>
          <a:bodyPr vert="horz" lIns="0" tIns="0" rIns="0" bIns="0" rtlCol="0">
            <a:noAutofit/>
          </a:bodyPr>
          <a:lstStyle/>
          <a:p>
            <a:pPr lvl="0"/>
            <a:r>
              <a:rPr lang="fi-FI" dirty="0"/>
              <a:t>Muokkaa tekstin perustyylejä napsauttamalla</a:t>
            </a:r>
          </a:p>
          <a:p>
            <a:pPr lvl="1"/>
            <a:r>
              <a:rPr lang="fi-FI" dirty="0"/>
              <a:t>toinen taso</a:t>
            </a:r>
          </a:p>
          <a:p>
            <a:pPr lvl="2"/>
            <a:r>
              <a:rPr lang="fi-FI" dirty="0"/>
              <a:t>kolmas taso </a:t>
            </a:r>
          </a:p>
          <a:p>
            <a:pPr lvl="3"/>
            <a:r>
              <a:rPr lang="fi-FI" dirty="0"/>
              <a:t>neljäs taso</a:t>
            </a:r>
          </a:p>
          <a:p>
            <a:pPr lvl="4"/>
            <a:r>
              <a:rPr lang="fi-FI" dirty="0"/>
              <a:t>viides taso</a:t>
            </a:r>
          </a:p>
          <a:p>
            <a:pPr lvl="5"/>
            <a:r>
              <a:rPr lang="fi-FI" dirty="0"/>
              <a:t>6</a:t>
            </a:r>
          </a:p>
          <a:p>
            <a:pPr lvl="6"/>
            <a:r>
              <a:rPr lang="fi-FI" dirty="0"/>
              <a:t>7	</a:t>
            </a:r>
          </a:p>
          <a:p>
            <a:pPr lvl="7"/>
            <a:r>
              <a:rPr lang="fi-FI" dirty="0"/>
              <a:t>8</a:t>
            </a:r>
          </a:p>
          <a:p>
            <a:pPr lvl="8"/>
            <a:r>
              <a:rPr lang="fi-FI" dirty="0"/>
              <a:t>9</a:t>
            </a:r>
          </a:p>
          <a:p>
            <a:pPr lvl="8"/>
            <a:endParaRPr lang="fi-FI" dirty="0"/>
          </a:p>
        </p:txBody>
      </p:sp>
      <p:sp>
        <p:nvSpPr>
          <p:cNvPr id="4" name="Päivämäärän paikkamerkki 3"/>
          <p:cNvSpPr>
            <a:spLocks noGrp="1"/>
          </p:cNvSpPr>
          <p:nvPr>
            <p:ph type="dt" sz="half" idx="2"/>
          </p:nvPr>
        </p:nvSpPr>
        <p:spPr>
          <a:xfrm>
            <a:off x="816838" y="6146071"/>
            <a:ext cx="1152128" cy="365125"/>
          </a:xfrm>
          <a:prstGeom prst="rect">
            <a:avLst/>
          </a:prstGeom>
        </p:spPr>
        <p:txBody>
          <a:bodyPr vert="horz" lIns="0" tIns="0" rIns="0" bIns="0" rtlCol="0" anchor="ctr"/>
          <a:lstStyle>
            <a:lvl1pPr algn="l">
              <a:defRPr sz="1500">
                <a:solidFill>
                  <a:srgbClr val="003580"/>
                </a:solidFill>
              </a:defRPr>
            </a:lvl1pPr>
          </a:lstStyle>
          <a:p>
            <a:r>
              <a:rPr lang="fi-FI"/>
              <a:t>9.4.2019</a:t>
            </a:r>
          </a:p>
        </p:txBody>
      </p:sp>
      <p:sp>
        <p:nvSpPr>
          <p:cNvPr id="5" name="Alatunnisteen paikkamerkki 4"/>
          <p:cNvSpPr>
            <a:spLocks noGrp="1"/>
          </p:cNvSpPr>
          <p:nvPr>
            <p:ph type="ftr" sz="quarter" idx="3"/>
          </p:nvPr>
        </p:nvSpPr>
        <p:spPr>
          <a:xfrm>
            <a:off x="1994369" y="6146071"/>
            <a:ext cx="7213005" cy="365125"/>
          </a:xfrm>
          <a:prstGeom prst="rect">
            <a:avLst/>
          </a:prstGeom>
        </p:spPr>
        <p:txBody>
          <a:bodyPr vert="horz" lIns="0" tIns="0" rIns="0" bIns="0" rtlCol="0" anchor="ctr"/>
          <a:lstStyle>
            <a:lvl1pPr algn="l">
              <a:defRPr sz="1500">
                <a:solidFill>
                  <a:srgbClr val="003580"/>
                </a:solidFill>
              </a:defRPr>
            </a:lvl1pPr>
          </a:lstStyle>
          <a:p>
            <a:r>
              <a:rPr lang="fi-FI"/>
              <a:t>Tomi Ståhl  Kela-tiedolla palvelua asiakkaille ja kumppaneille </a:t>
            </a:r>
          </a:p>
        </p:txBody>
      </p:sp>
      <p:sp>
        <p:nvSpPr>
          <p:cNvPr id="6" name="Dian numeron paikkamerkki 5"/>
          <p:cNvSpPr>
            <a:spLocks noGrp="1"/>
          </p:cNvSpPr>
          <p:nvPr>
            <p:ph type="sldNum" sz="quarter" idx="4"/>
          </p:nvPr>
        </p:nvSpPr>
        <p:spPr>
          <a:xfrm>
            <a:off x="360000" y="6146071"/>
            <a:ext cx="431435" cy="365125"/>
          </a:xfrm>
          <a:prstGeom prst="rect">
            <a:avLst/>
          </a:prstGeom>
        </p:spPr>
        <p:txBody>
          <a:bodyPr vert="horz" lIns="0" tIns="0" rIns="0" bIns="0" rtlCol="0" anchor="ctr"/>
          <a:lstStyle>
            <a:lvl1pPr algn="l">
              <a:defRPr sz="1500">
                <a:solidFill>
                  <a:srgbClr val="003580"/>
                </a:solidFill>
              </a:defRPr>
            </a:lvl1pPr>
          </a:lstStyle>
          <a:p>
            <a:fld id="{E38D8271-015E-4BD9-B1A3-A057F5E8F4AB}" type="slidenum">
              <a:rPr lang="fi-FI" smtClean="0"/>
              <a:t>‹#›</a:t>
            </a:fld>
            <a:endParaRPr lang="fi-FI"/>
          </a:p>
        </p:txBody>
      </p:sp>
      <p:cxnSp>
        <p:nvCxnSpPr>
          <p:cNvPr id="16" name="Suora yhdysviiva 15">
            <a:extLst>
              <a:ext uri="{FF2B5EF4-FFF2-40B4-BE49-F238E27FC236}">
                <a16:creationId xmlns:a16="http://schemas.microsoft.com/office/drawing/2014/main" id="{998B9D28-C88A-441B-BBE9-EC07668D4504}"/>
              </a:ext>
            </a:extLst>
          </p:cNvPr>
          <p:cNvCxnSpPr/>
          <p:nvPr/>
        </p:nvCxnSpPr>
        <p:spPr>
          <a:xfrm>
            <a:off x="360000" y="5922000"/>
            <a:ext cx="11473200" cy="0"/>
          </a:xfrm>
          <a:prstGeom prst="line">
            <a:avLst/>
          </a:prstGeom>
          <a:ln w="12700">
            <a:solidFill>
              <a:srgbClr val="003580"/>
            </a:solidFill>
          </a:ln>
        </p:spPr>
        <p:style>
          <a:lnRef idx="1">
            <a:schemeClr val="accent2"/>
          </a:lnRef>
          <a:fillRef idx="0">
            <a:schemeClr val="accent2"/>
          </a:fillRef>
          <a:effectRef idx="0">
            <a:schemeClr val="accent2"/>
          </a:effectRef>
          <a:fontRef idx="minor">
            <a:schemeClr val="tx1"/>
          </a:fontRef>
        </p:style>
      </p:cxnSp>
      <p:pic>
        <p:nvPicPr>
          <p:cNvPr id="17" name="Kuva 16">
            <a:extLst>
              <a:ext uri="{FF2B5EF4-FFF2-40B4-BE49-F238E27FC236}">
                <a16:creationId xmlns:a16="http://schemas.microsoft.com/office/drawing/2014/main" id="{45721D19-5618-442D-90B6-68DFAB055C11}"/>
              </a:ext>
            </a:extLst>
          </p:cNvPr>
          <p:cNvPicPr>
            <a:picLocks noChangeAspect="1"/>
          </p:cNvPicPr>
          <p:nvPr/>
        </p:nvPicPr>
        <p:blipFill>
          <a:blip r:embed="rId26" cstate="hqprint">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10481311" y="6058633"/>
            <a:ext cx="1350000" cy="540000"/>
          </a:xfrm>
          <a:prstGeom prst="rect">
            <a:avLst/>
          </a:prstGeom>
        </p:spPr>
      </p:pic>
    </p:spTree>
    <p:extLst>
      <p:ext uri="{BB962C8B-B14F-4D97-AF65-F5344CB8AC3E}">
        <p14:creationId xmlns:p14="http://schemas.microsoft.com/office/powerpoint/2010/main" val="3806578111"/>
      </p:ext>
    </p:extLst>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 id="2147483897" r:id="rId12"/>
    <p:sldLayoutId id="2147483898" r:id="rId13"/>
    <p:sldLayoutId id="2147483899" r:id="rId14"/>
    <p:sldLayoutId id="2147483900" r:id="rId15"/>
    <p:sldLayoutId id="2147483901" r:id="rId16"/>
    <p:sldLayoutId id="2147483902" r:id="rId17"/>
    <p:sldLayoutId id="2147483903" r:id="rId18"/>
    <p:sldLayoutId id="2147483904" r:id="rId19"/>
    <p:sldLayoutId id="2147483905" r:id="rId20"/>
    <p:sldLayoutId id="2147483906" r:id="rId21"/>
    <p:sldLayoutId id="2147483907" r:id="rId22"/>
    <p:sldLayoutId id="2147483908" r:id="rId23"/>
    <p:sldLayoutId id="2147483909" r:id="rId24"/>
  </p:sldLayoutIdLst>
  <p:hf hdr="0"/>
  <p:txStyles>
    <p:titleStyle>
      <a:lvl1pPr algn="l" defTabSz="1219170" rtl="0" eaLnBrk="1" latinLnBrk="0" hangingPunct="1">
        <a:lnSpc>
          <a:spcPct val="90000"/>
        </a:lnSpc>
        <a:spcBef>
          <a:spcPct val="0"/>
        </a:spcBef>
        <a:buNone/>
        <a:defRPr sz="3500" kern="1200">
          <a:solidFill>
            <a:srgbClr val="003580"/>
          </a:solidFill>
          <a:latin typeface="+mj-lt"/>
          <a:ea typeface="+mj-ea"/>
          <a:cs typeface="+mj-cs"/>
        </a:defRPr>
      </a:lvl1pPr>
    </p:titleStyle>
    <p:bodyStyle>
      <a:lvl1pPr marL="359991" indent="-359991" algn="l" defTabSz="1219170" rtl="0" eaLnBrk="1" latinLnBrk="0" hangingPunct="1">
        <a:spcBef>
          <a:spcPts val="0"/>
        </a:spcBef>
        <a:spcAft>
          <a:spcPts val="533"/>
        </a:spcAft>
        <a:buClr>
          <a:srgbClr val="009CDB"/>
        </a:buClr>
        <a:buFont typeface="Arial" pitchFamily="34" charset="0"/>
        <a:buChar char="•"/>
        <a:defRPr sz="2400" kern="1200">
          <a:solidFill>
            <a:schemeClr val="tx1"/>
          </a:solidFill>
          <a:latin typeface="+mn-lt"/>
          <a:ea typeface="+mn-ea"/>
          <a:cs typeface="+mn-cs"/>
        </a:defRPr>
      </a:lvl1pPr>
      <a:lvl2pPr marL="719982" indent="-359991" algn="l" defTabSz="1219170" rtl="0" eaLnBrk="1" latinLnBrk="0" hangingPunct="1">
        <a:spcBef>
          <a:spcPts val="0"/>
        </a:spcBef>
        <a:spcAft>
          <a:spcPts val="533"/>
        </a:spcAft>
        <a:buClr>
          <a:srgbClr val="009CDB"/>
        </a:buClr>
        <a:buFont typeface="Arial" pitchFamily="34" charset="0"/>
        <a:buChar char="•"/>
        <a:defRPr sz="2000" kern="1200">
          <a:solidFill>
            <a:schemeClr val="tx1"/>
          </a:solidFill>
          <a:latin typeface="+mn-lt"/>
          <a:ea typeface="+mn-ea"/>
          <a:cs typeface="+mn-cs"/>
        </a:defRPr>
      </a:lvl2pPr>
      <a:lvl3pPr marL="1079973" indent="-359991" algn="l" defTabSz="1219170" rtl="0" eaLnBrk="1" latinLnBrk="0" hangingPunct="1">
        <a:spcBef>
          <a:spcPts val="0"/>
        </a:spcBef>
        <a:spcAft>
          <a:spcPts val="533"/>
        </a:spcAft>
        <a:buClrTx/>
        <a:buFont typeface="Segoe UI" panose="020B0502040204020203" pitchFamily="34" charset="0"/>
        <a:buChar char="–"/>
        <a:defRPr sz="1800" kern="1200">
          <a:solidFill>
            <a:schemeClr val="tx1"/>
          </a:solidFill>
          <a:latin typeface="+mn-lt"/>
          <a:ea typeface="+mn-ea"/>
          <a:cs typeface="+mn-cs"/>
        </a:defRPr>
      </a:lvl3pPr>
      <a:lvl4pPr marL="1439964" indent="-359991" algn="l" defTabSz="1219170" rtl="0" eaLnBrk="1" latinLnBrk="0" hangingPunct="1">
        <a:spcBef>
          <a:spcPts val="0"/>
        </a:spcBef>
        <a:spcAft>
          <a:spcPts val="533"/>
        </a:spcAft>
        <a:buClrTx/>
        <a:buFont typeface="Segoe UI" panose="020B0502040204020203" pitchFamily="34" charset="0"/>
        <a:buChar char="–"/>
        <a:defRPr sz="1800" kern="1200">
          <a:solidFill>
            <a:schemeClr val="tx1"/>
          </a:solidFill>
          <a:latin typeface="+mn-lt"/>
          <a:ea typeface="+mn-ea"/>
          <a:cs typeface="+mn-cs"/>
        </a:defRPr>
      </a:lvl4pPr>
      <a:lvl5pPr marL="1799955" indent="-359991" algn="l" defTabSz="1219170" rtl="0" eaLnBrk="1" latinLnBrk="0" hangingPunct="1">
        <a:spcBef>
          <a:spcPts val="0"/>
        </a:spcBef>
        <a:spcAft>
          <a:spcPts val="533"/>
        </a:spcAft>
        <a:buClrTx/>
        <a:buFont typeface="Segoe UI" panose="020B0502040204020203" pitchFamily="34" charset="0"/>
        <a:buChar char="–"/>
        <a:defRPr sz="1800" kern="1200">
          <a:solidFill>
            <a:schemeClr val="tx1"/>
          </a:solidFill>
          <a:latin typeface="+mn-lt"/>
          <a:ea typeface="+mn-ea"/>
          <a:cs typeface="+mn-cs"/>
        </a:defRPr>
      </a:lvl5pPr>
      <a:lvl6pPr marL="2159946" indent="-359991" algn="l" defTabSz="1219170" rtl="0" eaLnBrk="1" latinLnBrk="0" hangingPunct="1">
        <a:spcBef>
          <a:spcPts val="0"/>
        </a:spcBef>
        <a:spcAft>
          <a:spcPts val="533"/>
        </a:spcAft>
        <a:buClrTx/>
        <a:buFont typeface="Segoe UI" panose="020B0502040204020203" pitchFamily="34" charset="0"/>
        <a:buChar char="–"/>
        <a:defRPr sz="1800" kern="1200">
          <a:solidFill>
            <a:schemeClr val="tx1"/>
          </a:solidFill>
          <a:latin typeface="+mn-lt"/>
          <a:ea typeface="+mn-ea"/>
          <a:cs typeface="+mn-cs"/>
        </a:defRPr>
      </a:lvl6pPr>
      <a:lvl7pPr marL="2519937" indent="-359991" algn="l" defTabSz="1219170" rtl="0" eaLnBrk="1" latinLnBrk="0" hangingPunct="1">
        <a:spcBef>
          <a:spcPts val="0"/>
        </a:spcBef>
        <a:spcAft>
          <a:spcPts val="533"/>
        </a:spcAft>
        <a:buClrTx/>
        <a:buFont typeface="Segoe UI" panose="020B0502040204020203" pitchFamily="34" charset="0"/>
        <a:buChar char="–"/>
        <a:defRPr sz="1800" kern="1200">
          <a:solidFill>
            <a:schemeClr val="tx1"/>
          </a:solidFill>
          <a:latin typeface="+mn-lt"/>
          <a:ea typeface="+mn-ea"/>
          <a:cs typeface="+mn-cs"/>
        </a:defRPr>
      </a:lvl7pPr>
      <a:lvl8pPr marL="2879928" indent="-359991" algn="l" defTabSz="1219170" rtl="0" eaLnBrk="1" latinLnBrk="0" hangingPunct="1">
        <a:spcBef>
          <a:spcPts val="0"/>
        </a:spcBef>
        <a:spcAft>
          <a:spcPts val="533"/>
        </a:spcAft>
        <a:buClrTx/>
        <a:buFont typeface="Segoe UI" panose="020B0502040204020203" pitchFamily="34" charset="0"/>
        <a:buChar char="–"/>
        <a:defRPr sz="1800" kern="1200">
          <a:solidFill>
            <a:schemeClr val="tx1"/>
          </a:solidFill>
          <a:latin typeface="+mn-lt"/>
          <a:ea typeface="+mn-ea"/>
          <a:cs typeface="+mn-cs"/>
        </a:defRPr>
      </a:lvl8pPr>
      <a:lvl9pPr marL="3165678" indent="-285750" algn="l" defTabSz="1219170" rtl="0" eaLnBrk="1" latinLnBrk="0" hangingPunct="1">
        <a:spcBef>
          <a:spcPts val="0"/>
        </a:spcBef>
        <a:spcAft>
          <a:spcPts val="533"/>
        </a:spcAft>
        <a:buClrTx/>
        <a:buFont typeface="Segoe UI" panose="020B0502040204020203" pitchFamily="34" charset="0"/>
        <a:buChar char="–"/>
        <a:defRPr sz="18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orient="horz" pos="227">
          <p15:clr>
            <a:srgbClr val="F26B43"/>
          </p15:clr>
        </p15:guide>
        <p15:guide id="4" orient="horz" pos="4112">
          <p15:clr>
            <a:srgbClr val="F26B43"/>
          </p15:clr>
        </p15:guide>
        <p15:guide id="5" pos="221">
          <p15:clr>
            <a:srgbClr val="F26B43"/>
          </p15:clr>
        </p15:guide>
        <p15:guide id="6" pos="7457">
          <p15:clr>
            <a:srgbClr val="F26B43"/>
          </p15:clr>
        </p15:guide>
        <p15:guide id="7" pos="576">
          <p15:clr>
            <a:srgbClr val="F26B43"/>
          </p15:clr>
        </p15:guide>
        <p15:guide id="8" pos="710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vnk.fi/tulevaisuuden-sosiaaliturva"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455073" y="559227"/>
            <a:ext cx="4821016" cy="1152128"/>
          </a:xfrm>
        </p:spPr>
        <p:txBody>
          <a:bodyPr/>
          <a:lstStyle/>
          <a:p>
            <a:r>
              <a:rPr lang="fi-FI" sz="3600" b="1" dirty="0"/>
              <a:t>Kuunteleeko Kela köyhää? </a:t>
            </a:r>
            <a:endParaRPr lang="fi-FI" sz="3600" dirty="0"/>
          </a:p>
        </p:txBody>
      </p:sp>
      <p:sp>
        <p:nvSpPr>
          <p:cNvPr id="3" name="Alaotsikko 2"/>
          <p:cNvSpPr>
            <a:spLocks noGrp="1"/>
          </p:cNvSpPr>
          <p:nvPr>
            <p:ph type="subTitle" idx="1"/>
          </p:nvPr>
        </p:nvSpPr>
        <p:spPr>
          <a:xfrm>
            <a:off x="743686" y="5266339"/>
            <a:ext cx="4896544" cy="864000"/>
          </a:xfrm>
        </p:spPr>
        <p:txBody>
          <a:bodyPr/>
          <a:lstStyle/>
          <a:p>
            <a:r>
              <a:rPr lang="fi-FI" dirty="0"/>
              <a:t>Outi Antila</a:t>
            </a:r>
          </a:p>
          <a:p>
            <a:r>
              <a:rPr lang="fi-FI" dirty="0"/>
              <a:t>Pääjohtaja  </a:t>
            </a:r>
          </a:p>
          <a:p>
            <a:endParaRPr lang="fi-FI" dirty="0"/>
          </a:p>
          <a:p>
            <a:endParaRPr lang="fi-FI" dirty="0"/>
          </a:p>
        </p:txBody>
      </p:sp>
      <p:sp>
        <p:nvSpPr>
          <p:cNvPr id="7" name="Tekstiruutu 6"/>
          <p:cNvSpPr txBox="1"/>
          <p:nvPr/>
        </p:nvSpPr>
        <p:spPr>
          <a:xfrm>
            <a:off x="645131" y="3308999"/>
            <a:ext cx="3846468" cy="1015663"/>
          </a:xfrm>
          <a:prstGeom prst="rect">
            <a:avLst/>
          </a:prstGeom>
          <a:noFill/>
        </p:spPr>
        <p:txBody>
          <a:bodyPr wrap="square" rtlCol="0">
            <a:spAutoFit/>
          </a:bodyPr>
          <a:lstStyle/>
          <a:p>
            <a:r>
              <a:rPr lang="fi-FI" sz="2000" b="1" dirty="0"/>
              <a:t>Arkipäivän kokemuksia köyhyydestä –seminaari </a:t>
            </a:r>
          </a:p>
          <a:p>
            <a:r>
              <a:rPr lang="fi-FI" sz="2000" b="1" dirty="0"/>
              <a:t>12.3.2020</a:t>
            </a:r>
          </a:p>
        </p:txBody>
      </p:sp>
    </p:spTree>
    <p:extLst>
      <p:ext uri="{BB962C8B-B14F-4D97-AF65-F5344CB8AC3E}">
        <p14:creationId xmlns:p14="http://schemas.microsoft.com/office/powerpoint/2010/main" val="3686536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017073" y="289873"/>
            <a:ext cx="10332001" cy="697915"/>
          </a:xfrm>
        </p:spPr>
        <p:txBody>
          <a:bodyPr/>
          <a:lstStyle/>
          <a:p>
            <a:r>
              <a:rPr lang="fi-FI" dirty="0"/>
              <a:t>Sosiaaliturvan kokonaisuudistus</a:t>
            </a:r>
          </a:p>
        </p:txBody>
      </p:sp>
      <p:sp>
        <p:nvSpPr>
          <p:cNvPr id="3" name="Sisällön paikkamerkki 2"/>
          <p:cNvSpPr>
            <a:spLocks noGrp="1"/>
          </p:cNvSpPr>
          <p:nvPr>
            <p:ph idx="1"/>
          </p:nvPr>
        </p:nvSpPr>
        <p:spPr>
          <a:xfrm>
            <a:off x="950328" y="1352913"/>
            <a:ext cx="10465492" cy="4793158"/>
          </a:xfrm>
        </p:spPr>
        <p:txBody>
          <a:bodyPr/>
          <a:lstStyle/>
          <a:p>
            <a:pPr marL="457200" indent="-457200">
              <a:buFont typeface="+mj-lt"/>
              <a:buAutoNum type="arabicPeriod"/>
            </a:pPr>
            <a:r>
              <a:rPr lang="fi-FI" b="1" dirty="0"/>
              <a:t>Miksi</a:t>
            </a:r>
            <a:r>
              <a:rPr lang="fi-FI" dirty="0"/>
              <a:t> sosiaaliturvajärjestelmä on nykyisen kaltainen?</a:t>
            </a:r>
          </a:p>
          <a:p>
            <a:pPr lvl="1">
              <a:buFont typeface="Wingdings" panose="05000000000000000000" pitchFamily="2" charset="2"/>
              <a:buChar char="Ø"/>
            </a:pPr>
            <a:r>
              <a:rPr lang="fi-FI" dirty="0"/>
              <a:t>Nykyjärjestelmän kuvaus (Toimi-hanke)</a:t>
            </a:r>
          </a:p>
          <a:p>
            <a:pPr lvl="1">
              <a:buFont typeface="Wingdings" panose="05000000000000000000" pitchFamily="2" charset="2"/>
              <a:buChar char="Ø"/>
            </a:pPr>
            <a:r>
              <a:rPr lang="fi-FI" dirty="0"/>
              <a:t>Nykyjärjestelmän vahvuudet</a:t>
            </a:r>
          </a:p>
          <a:p>
            <a:pPr lvl="2">
              <a:buFont typeface="Wingdings" panose="05000000000000000000" pitchFamily="2" charset="2"/>
              <a:buChar char="Ø"/>
            </a:pPr>
            <a:r>
              <a:rPr lang="fi-FI" dirty="0"/>
              <a:t>Tiheä turvaverkko, joka riskiperusteisena kustannustehokas</a:t>
            </a:r>
          </a:p>
          <a:p>
            <a:pPr lvl="2">
              <a:buFont typeface="Wingdings" panose="05000000000000000000" pitchFamily="2" charset="2"/>
              <a:buChar char="Ø"/>
            </a:pPr>
            <a:r>
              <a:rPr lang="fi-FI" dirty="0"/>
              <a:t>Vähentää köyhyysriskiä tehokkaasti (ks. Seuraava dia)</a:t>
            </a:r>
          </a:p>
          <a:p>
            <a:pPr lvl="2">
              <a:buFont typeface="Wingdings" panose="05000000000000000000" pitchFamily="2" charset="2"/>
              <a:buChar char="Ø"/>
            </a:pPr>
            <a:r>
              <a:rPr lang="fi-FI" dirty="0"/>
              <a:t>Tukee osaltaan yhteiskuntajärjestelmän legitimiteettiä ja yhteiskuntarauhaa</a:t>
            </a:r>
          </a:p>
          <a:p>
            <a:pPr marL="719982" lvl="2" indent="0">
              <a:buNone/>
            </a:pPr>
            <a:endParaRPr lang="fi-FI" dirty="0"/>
          </a:p>
          <a:p>
            <a:pPr marL="457200" indent="-457200">
              <a:buFont typeface="+mj-lt"/>
              <a:buAutoNum type="arabicPeriod"/>
            </a:pPr>
            <a:r>
              <a:rPr lang="fi-FI" b="1" dirty="0"/>
              <a:t>Miksi</a:t>
            </a:r>
            <a:r>
              <a:rPr lang="fi-FI" dirty="0"/>
              <a:t> sosiaaliturvajärjestelmää tulisi uudistaa? </a:t>
            </a:r>
          </a:p>
          <a:p>
            <a:pPr lvl="1">
              <a:buFont typeface="Wingdings" panose="05000000000000000000" pitchFamily="2" charset="2"/>
              <a:buChar char="Ø"/>
            </a:pPr>
            <a:r>
              <a:rPr lang="fi-FI" dirty="0"/>
              <a:t>Nykyjärjestelmän haasteet (Eriarvoisuutta käsitellyt työryhmä, Toimi-hanke…)</a:t>
            </a:r>
          </a:p>
          <a:p>
            <a:pPr lvl="2">
              <a:buFont typeface="Wingdings" panose="05000000000000000000" pitchFamily="2" charset="2"/>
              <a:buChar char="Ø"/>
            </a:pPr>
            <a:r>
              <a:rPr lang="fi-FI" sz="1600" dirty="0"/>
              <a:t>Eriarvoisuus</a:t>
            </a:r>
          </a:p>
          <a:p>
            <a:pPr lvl="2">
              <a:buFont typeface="Wingdings" panose="05000000000000000000" pitchFamily="2" charset="2"/>
              <a:buChar char="Ø"/>
            </a:pPr>
            <a:r>
              <a:rPr lang="fi-FI" sz="1600" dirty="0"/>
              <a:t>Työllisyysaste, kestävyysvaje</a:t>
            </a:r>
          </a:p>
          <a:p>
            <a:pPr lvl="2">
              <a:buFont typeface="Wingdings" panose="05000000000000000000" pitchFamily="2" charset="2"/>
              <a:buChar char="Ø"/>
            </a:pPr>
            <a:r>
              <a:rPr lang="fi-FI" sz="1600" dirty="0"/>
              <a:t>Byrokratia, yhteistyö ja vaikuttavuus (kustannusvaikuttavuus)</a:t>
            </a:r>
          </a:p>
          <a:p>
            <a:pPr marL="0" indent="0">
              <a:buNone/>
            </a:pPr>
            <a:endParaRPr lang="fi-FI" dirty="0"/>
          </a:p>
        </p:txBody>
      </p:sp>
      <p:sp>
        <p:nvSpPr>
          <p:cNvPr id="6" name="Dian numeron paikkamerkki 5"/>
          <p:cNvSpPr>
            <a:spLocks noGrp="1"/>
          </p:cNvSpPr>
          <p:nvPr>
            <p:ph type="sldNum" sz="quarter" idx="12"/>
          </p:nvPr>
        </p:nvSpPr>
        <p:spPr/>
        <p:txBody>
          <a:bodyPr/>
          <a:lstStyle/>
          <a:p>
            <a:fld id="{E38D8271-015E-4BD9-B1A3-A057F5E8F4AB}" type="slidenum">
              <a:rPr lang="fi-FI" smtClean="0"/>
              <a:t>10</a:t>
            </a:fld>
            <a:endParaRPr lang="fi-FI"/>
          </a:p>
        </p:txBody>
      </p:sp>
    </p:spTree>
    <p:extLst>
      <p:ext uri="{BB962C8B-B14F-4D97-AF65-F5344CB8AC3E}">
        <p14:creationId xmlns:p14="http://schemas.microsoft.com/office/powerpoint/2010/main" val="1268900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tunnisteen paikkamerkki 2"/>
          <p:cNvSpPr>
            <a:spLocks noGrp="1"/>
          </p:cNvSpPr>
          <p:nvPr>
            <p:ph type="ftr" sz="quarter" idx="11"/>
          </p:nvPr>
        </p:nvSpPr>
        <p:spPr/>
        <p:txBody>
          <a:bodyPr/>
          <a:lstStyle/>
          <a:p>
            <a:r>
              <a:rPr lang="fi-FI"/>
              <a:t>Tomi Ståhl  Kela-tiedolla palvelua asiakkaille ja kumppaneille </a:t>
            </a:r>
          </a:p>
        </p:txBody>
      </p:sp>
      <p:sp>
        <p:nvSpPr>
          <p:cNvPr id="4" name="Dian numeron paikkamerkki 3"/>
          <p:cNvSpPr>
            <a:spLocks noGrp="1"/>
          </p:cNvSpPr>
          <p:nvPr>
            <p:ph type="sldNum" sz="quarter" idx="12"/>
          </p:nvPr>
        </p:nvSpPr>
        <p:spPr/>
        <p:txBody>
          <a:bodyPr/>
          <a:lstStyle/>
          <a:p>
            <a:fld id="{E38D8271-015E-4BD9-B1A3-A057F5E8F4AB}" type="slidenum">
              <a:rPr lang="fi-FI" smtClean="0"/>
              <a:t>11</a:t>
            </a:fld>
            <a:endParaRPr lang="fi-FI"/>
          </a:p>
        </p:txBody>
      </p:sp>
      <p:pic>
        <p:nvPicPr>
          <p:cNvPr id="6" name="Sisällön paikkamerkki 6"/>
          <p:cNvPicPr>
            <a:picLocks noChangeAspect="1"/>
          </p:cNvPicPr>
          <p:nvPr/>
        </p:nvPicPr>
        <p:blipFill>
          <a:blip r:embed="rId2"/>
          <a:stretch>
            <a:fillRect/>
          </a:stretch>
        </p:blipFill>
        <p:spPr>
          <a:xfrm>
            <a:off x="360000" y="269709"/>
            <a:ext cx="10460400" cy="5832070"/>
          </a:xfrm>
          <a:prstGeom prst="rect">
            <a:avLst/>
          </a:prstGeom>
        </p:spPr>
      </p:pic>
      <p:sp>
        <p:nvSpPr>
          <p:cNvPr id="7" name="Tekstiruutu 6"/>
          <p:cNvSpPr txBox="1"/>
          <p:nvPr/>
        </p:nvSpPr>
        <p:spPr>
          <a:xfrm>
            <a:off x="866775" y="6267450"/>
            <a:ext cx="4438650" cy="461665"/>
          </a:xfrm>
          <a:prstGeom prst="rect">
            <a:avLst/>
          </a:prstGeom>
          <a:noFill/>
        </p:spPr>
        <p:txBody>
          <a:bodyPr wrap="square" rtlCol="0">
            <a:spAutoFit/>
          </a:bodyPr>
          <a:lstStyle/>
          <a:p>
            <a:r>
              <a:rPr lang="fi-FI" dirty="0"/>
              <a:t>Toimi-hanke/Olli Kangas</a:t>
            </a:r>
          </a:p>
        </p:txBody>
      </p:sp>
      <p:sp>
        <p:nvSpPr>
          <p:cNvPr id="8" name="Päivämäärän paikkamerkki 7"/>
          <p:cNvSpPr>
            <a:spLocks noGrp="1"/>
          </p:cNvSpPr>
          <p:nvPr>
            <p:ph type="dt" sz="half" idx="10"/>
          </p:nvPr>
        </p:nvSpPr>
        <p:spPr/>
        <p:txBody>
          <a:bodyPr/>
          <a:lstStyle/>
          <a:p>
            <a:r>
              <a:rPr lang="fi-FI"/>
              <a:t>9.4.2019</a:t>
            </a:r>
          </a:p>
        </p:txBody>
      </p:sp>
    </p:spTree>
    <p:extLst>
      <p:ext uri="{BB962C8B-B14F-4D97-AF65-F5344CB8AC3E}">
        <p14:creationId xmlns:p14="http://schemas.microsoft.com/office/powerpoint/2010/main" val="4100143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360000" y="434700"/>
            <a:ext cx="6598013" cy="3535938"/>
          </a:xfrm>
        </p:spPr>
        <p:txBody>
          <a:bodyPr/>
          <a:lstStyle/>
          <a:p>
            <a:pPr marL="0" indent="0">
              <a:buNone/>
            </a:pPr>
            <a:r>
              <a:rPr lang="fi-FI" b="1" dirty="0"/>
              <a:t>Miten sosiaaliturvajärjestelmää tulisi uudistaa?</a:t>
            </a:r>
          </a:p>
          <a:p>
            <a:pPr marL="0" indent="0">
              <a:buNone/>
            </a:pPr>
            <a:endParaRPr lang="fi-FI" b="1" dirty="0"/>
          </a:p>
          <a:p>
            <a:pPr lvl="1">
              <a:buFont typeface="Wingdings" panose="05000000000000000000" pitchFamily="2" charset="2"/>
              <a:buChar char="Ø"/>
            </a:pPr>
            <a:r>
              <a:rPr lang="fi-FI" dirty="0"/>
              <a:t>Vaiheittain, parlamentaarisesti… Toimi-hanke </a:t>
            </a:r>
            <a:r>
              <a:rPr lang="fi-FI" dirty="0">
                <a:hlinkClick r:id="rId2"/>
              </a:rPr>
              <a:t>https://vnk.fi/tulevaisuuden-sosiaaliturva</a:t>
            </a:r>
            <a:endParaRPr lang="fi-FI" dirty="0"/>
          </a:p>
          <a:p>
            <a:pPr lvl="2">
              <a:buFont typeface="Wingdings" panose="05000000000000000000" pitchFamily="2" charset="2"/>
              <a:buChar char="Ø"/>
            </a:pPr>
            <a:r>
              <a:rPr lang="fi-FI" dirty="0"/>
              <a:t>Todella paljon hyödyllistä tietoa sosiaaliturvan uudistamiseksi</a:t>
            </a:r>
          </a:p>
          <a:p>
            <a:pPr lvl="1">
              <a:buFont typeface="Wingdings" panose="05000000000000000000" pitchFamily="2" charset="2"/>
              <a:buChar char="Ø"/>
            </a:pPr>
            <a:endParaRPr lang="fi-FI" dirty="0"/>
          </a:p>
          <a:p>
            <a:pPr lvl="1">
              <a:buFont typeface="Wingdings" panose="05000000000000000000" pitchFamily="2" charset="2"/>
              <a:buChar char="Ø"/>
            </a:pPr>
            <a:r>
              <a:rPr lang="fi-FI" dirty="0"/>
              <a:t>Poliittiset arvovalinnat; resurssien ajoitus/kohdennus: kenelle lisää  ja keneltä pois etuuksia/palveluita?</a:t>
            </a:r>
          </a:p>
          <a:p>
            <a:pPr lvl="2">
              <a:buFont typeface="Wingdings" panose="05000000000000000000" pitchFamily="2" charset="2"/>
              <a:buChar char="Ø"/>
            </a:pPr>
            <a:r>
              <a:rPr lang="fi-FI" dirty="0"/>
              <a:t>jotta eriarvoisuus vähenisi, työllisyys paranisi…</a:t>
            </a:r>
          </a:p>
          <a:p>
            <a:pPr lvl="2">
              <a:buFont typeface="Wingdings" panose="05000000000000000000" pitchFamily="2" charset="2"/>
              <a:buChar char="Ø"/>
            </a:pPr>
            <a:r>
              <a:rPr lang="fi-FI" dirty="0"/>
              <a:t> vai ja </a:t>
            </a:r>
            <a:r>
              <a:rPr lang="fi-FI" dirty="0" err="1"/>
              <a:t>digitalisaation</a:t>
            </a:r>
            <a:r>
              <a:rPr lang="fi-FI" dirty="0"/>
              <a:t> hyödyntämistä</a:t>
            </a:r>
          </a:p>
          <a:p>
            <a:pPr lvl="2">
              <a:buFont typeface="Wingdings" panose="05000000000000000000" pitchFamily="2" charset="2"/>
              <a:buChar char="Ø"/>
            </a:pPr>
            <a:endParaRPr lang="fi-FI" dirty="0"/>
          </a:p>
          <a:p>
            <a:pPr lvl="1">
              <a:buFont typeface="Wingdings" panose="05000000000000000000" pitchFamily="2" charset="2"/>
              <a:buChar char="Ø"/>
            </a:pPr>
            <a:r>
              <a:rPr lang="fi-FI" dirty="0"/>
              <a:t>Arvovalinnat = uudistuksen tavoitteet</a:t>
            </a:r>
          </a:p>
          <a:p>
            <a:pPr lvl="2">
              <a:buFont typeface="Wingdings" panose="05000000000000000000" pitchFamily="2" charset="2"/>
              <a:buChar char="Ø"/>
            </a:pPr>
            <a:r>
              <a:rPr lang="fi-FI" dirty="0"/>
              <a:t>Arvovalintojen pohjaksi tietoa</a:t>
            </a:r>
          </a:p>
          <a:p>
            <a:pPr lvl="2">
              <a:buFont typeface="Wingdings" panose="05000000000000000000" pitchFamily="2" charset="2"/>
              <a:buChar char="Ø"/>
            </a:pPr>
            <a:r>
              <a:rPr lang="fi-FI" dirty="0"/>
              <a:t>Keinot, joilla tavoitteet saavutetaan vaatii tietoa, vaikutusarviointeja…</a:t>
            </a:r>
          </a:p>
          <a:p>
            <a:pPr lvl="2">
              <a:buFont typeface="Wingdings" panose="05000000000000000000" pitchFamily="2" charset="2"/>
              <a:buChar char="Ø"/>
            </a:pPr>
            <a:endParaRPr lang="fi-FI" dirty="0"/>
          </a:p>
          <a:p>
            <a:pPr lvl="1">
              <a:buFont typeface="Wingdings" panose="05000000000000000000" pitchFamily="2" charset="2"/>
              <a:buChar char="Ø"/>
            </a:pPr>
            <a:endParaRPr lang="fi-FI" dirty="0"/>
          </a:p>
          <a:p>
            <a:pPr lvl="1">
              <a:buFont typeface="Wingdings" panose="05000000000000000000" pitchFamily="2" charset="2"/>
              <a:buChar char="Ø"/>
            </a:pPr>
            <a:endParaRPr lang="fi-FI" dirty="0"/>
          </a:p>
          <a:p>
            <a:pPr lvl="1">
              <a:buFont typeface="Wingdings" panose="05000000000000000000" pitchFamily="2" charset="2"/>
              <a:buChar char="Ø"/>
            </a:pPr>
            <a:endParaRPr lang="fi-FI" dirty="0"/>
          </a:p>
          <a:p>
            <a:endParaRPr lang="fi-FI" dirty="0"/>
          </a:p>
        </p:txBody>
      </p:sp>
      <p:sp>
        <p:nvSpPr>
          <p:cNvPr id="6" name="Dian numeron paikkamerkki 5"/>
          <p:cNvSpPr>
            <a:spLocks noGrp="1"/>
          </p:cNvSpPr>
          <p:nvPr>
            <p:ph type="sldNum" sz="quarter" idx="12"/>
          </p:nvPr>
        </p:nvSpPr>
        <p:spPr/>
        <p:txBody>
          <a:bodyPr/>
          <a:lstStyle/>
          <a:p>
            <a:fld id="{E38D8271-015E-4BD9-B1A3-A057F5E8F4AB}" type="slidenum">
              <a:rPr lang="fi-FI" smtClean="0"/>
              <a:t>12</a:t>
            </a:fld>
            <a:endParaRPr lang="fi-FI"/>
          </a:p>
        </p:txBody>
      </p:sp>
      <p:pic>
        <p:nvPicPr>
          <p:cNvPr id="7" name="Kuva 6"/>
          <p:cNvPicPr>
            <a:picLocks noChangeAspect="1"/>
          </p:cNvPicPr>
          <p:nvPr/>
        </p:nvPicPr>
        <p:blipFill>
          <a:blip r:embed="rId3"/>
          <a:stretch>
            <a:fillRect/>
          </a:stretch>
        </p:blipFill>
        <p:spPr>
          <a:xfrm>
            <a:off x="7278645" y="123825"/>
            <a:ext cx="4561101" cy="5705475"/>
          </a:xfrm>
          <a:prstGeom prst="rect">
            <a:avLst/>
          </a:prstGeom>
        </p:spPr>
      </p:pic>
    </p:spTree>
    <p:extLst>
      <p:ext uri="{BB962C8B-B14F-4D97-AF65-F5344CB8AC3E}">
        <p14:creationId xmlns:p14="http://schemas.microsoft.com/office/powerpoint/2010/main" val="3103611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96779" y="502588"/>
            <a:ext cx="10180604" cy="496126"/>
          </a:xfrm>
        </p:spPr>
        <p:txBody>
          <a:bodyPr/>
          <a:lstStyle/>
          <a:p>
            <a:r>
              <a:rPr lang="fi-FI" sz="2800" dirty="0"/>
              <a:t>Syrjäytymisvaarassa oleville nuorille henkilökohtainen tukihenkilö</a:t>
            </a:r>
          </a:p>
        </p:txBody>
      </p:sp>
      <p:sp>
        <p:nvSpPr>
          <p:cNvPr id="3" name="Sisällön paikkamerkki 2"/>
          <p:cNvSpPr>
            <a:spLocks noGrp="1"/>
          </p:cNvSpPr>
          <p:nvPr>
            <p:ph idx="1"/>
          </p:nvPr>
        </p:nvSpPr>
        <p:spPr>
          <a:xfrm>
            <a:off x="5930728" y="1428861"/>
            <a:ext cx="5394420" cy="4176000"/>
          </a:xfrm>
        </p:spPr>
        <p:txBody>
          <a:bodyPr/>
          <a:lstStyle/>
          <a:p>
            <a:r>
              <a:rPr lang="fi-FI" sz="2000" dirty="0"/>
              <a:t>Rekisterien tietojen perusteella voitaisiin muodostaa </a:t>
            </a:r>
            <a:r>
              <a:rPr lang="fi-FI" sz="2000" b="1" dirty="0"/>
              <a:t>kokonaiskuva</a:t>
            </a:r>
            <a:r>
              <a:rPr lang="fi-FI" sz="2000" dirty="0"/>
              <a:t> </a:t>
            </a:r>
            <a:r>
              <a:rPr lang="fi-FI" sz="2000" b="1" dirty="0"/>
              <a:t>syrjäytymisvaarassa olevan tai syrjäytyneen nuoren tilanteesta. </a:t>
            </a:r>
          </a:p>
          <a:p>
            <a:r>
              <a:rPr lang="fi-FI" sz="2000" dirty="0"/>
              <a:t>Näille nuorille tulisi osoittaa </a:t>
            </a:r>
            <a:r>
              <a:rPr lang="fi-FI" sz="2000" b="1" dirty="0"/>
              <a:t>henkilökohtainen tukihenkilö,</a:t>
            </a:r>
            <a:r>
              <a:rPr lang="fi-FI" sz="2000" dirty="0"/>
              <a:t> joka auttaisi nuorta kuntoutukseen, koulutukseen tai työhön hakeutumisessa. </a:t>
            </a:r>
          </a:p>
          <a:p>
            <a:r>
              <a:rPr lang="fi-FI" sz="2000" dirty="0"/>
              <a:t>Jokaisen viranomaisen tulee osaltaan </a:t>
            </a:r>
            <a:r>
              <a:rPr lang="fi-FI" sz="2000" b="1" dirty="0"/>
              <a:t>kartoittaa</a:t>
            </a:r>
            <a:r>
              <a:rPr lang="fi-FI" sz="2000" dirty="0"/>
              <a:t> syrjäytymisvaarassa olevia ja </a:t>
            </a:r>
            <a:r>
              <a:rPr lang="fi-FI" sz="2000" b="1" dirty="0"/>
              <a:t>ohjata</a:t>
            </a:r>
            <a:r>
              <a:rPr lang="fi-FI" sz="2000" dirty="0"/>
              <a:t> heitä tarpeenmukaisiin palveluihin sekä tehdä </a:t>
            </a:r>
            <a:r>
              <a:rPr lang="fi-FI" sz="2000" b="1" dirty="0"/>
              <a:t>tarpeenmukaista yhteistyötä </a:t>
            </a:r>
            <a:r>
              <a:rPr lang="fi-FI" sz="2000" dirty="0"/>
              <a:t>asiakkaan tukemiseksi (</a:t>
            </a:r>
            <a:r>
              <a:rPr lang="fi-FI" sz="2000" dirty="0" err="1"/>
              <a:t>yhteisasiakkuus</a:t>
            </a:r>
            <a:r>
              <a:rPr lang="fi-FI" sz="2000" dirty="0"/>
              <a:t>).</a:t>
            </a:r>
          </a:p>
        </p:txBody>
      </p:sp>
      <p:sp>
        <p:nvSpPr>
          <p:cNvPr id="6" name="Dian numeron paikkamerkki 5"/>
          <p:cNvSpPr>
            <a:spLocks noGrp="1"/>
          </p:cNvSpPr>
          <p:nvPr>
            <p:ph type="sldNum" sz="quarter" idx="12"/>
          </p:nvPr>
        </p:nvSpPr>
        <p:spPr/>
        <p:txBody>
          <a:bodyPr/>
          <a:lstStyle/>
          <a:p>
            <a:fld id="{E38D8271-015E-4BD9-B1A3-A057F5E8F4AB}" type="slidenum">
              <a:rPr lang="fi-FI" smtClean="0"/>
              <a:t>13</a:t>
            </a:fld>
            <a:endParaRPr lang="fi-FI" dirty="0"/>
          </a:p>
        </p:txBody>
      </p:sp>
      <p:pic>
        <p:nvPicPr>
          <p:cNvPr id="7" name="Kuva 6"/>
          <p:cNvPicPr>
            <a:picLocks noChangeAspect="1"/>
          </p:cNvPicPr>
          <p:nvPr/>
        </p:nvPicPr>
        <p:blipFill>
          <a:blip r:embed="rId2"/>
          <a:stretch>
            <a:fillRect/>
          </a:stretch>
        </p:blipFill>
        <p:spPr>
          <a:xfrm>
            <a:off x="1467146" y="1165723"/>
            <a:ext cx="3312325" cy="4702277"/>
          </a:xfrm>
          <a:prstGeom prst="rect">
            <a:avLst/>
          </a:prstGeom>
        </p:spPr>
      </p:pic>
    </p:spTree>
    <p:extLst>
      <p:ext uri="{BB962C8B-B14F-4D97-AF65-F5344CB8AC3E}">
        <p14:creationId xmlns:p14="http://schemas.microsoft.com/office/powerpoint/2010/main" val="207332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E46BBE8-322D-4F74-BCC8-E3E441F4281F}"/>
              </a:ext>
            </a:extLst>
          </p:cNvPr>
          <p:cNvSpPr>
            <a:spLocks noGrp="1"/>
          </p:cNvSpPr>
          <p:nvPr>
            <p:ph type="title"/>
          </p:nvPr>
        </p:nvSpPr>
        <p:spPr/>
        <p:txBody>
          <a:bodyPr/>
          <a:lstStyle/>
          <a:p>
            <a:br>
              <a:rPr lang="fi-FI" dirty="0"/>
            </a:br>
            <a:r>
              <a:rPr lang="fi-FI" dirty="0"/>
              <a:t>Esimerkki y</a:t>
            </a:r>
            <a:r>
              <a:rPr lang="fi-FI" sz="3200" dirty="0"/>
              <a:t>hteistyömallista: Tulottomat alle 25-nuoret</a:t>
            </a:r>
            <a:br>
              <a:rPr lang="fi-FI" sz="3200" dirty="0"/>
            </a:br>
            <a:r>
              <a:rPr lang="fi-FI" sz="3200" dirty="0"/>
              <a:t>- </a:t>
            </a:r>
            <a:r>
              <a:rPr lang="fi-FI" sz="2800" dirty="0"/>
              <a:t>Oulun kaupungin, Kelan ja TE-toimiston yhteinen tekeminen</a:t>
            </a:r>
          </a:p>
        </p:txBody>
      </p:sp>
      <p:sp>
        <p:nvSpPr>
          <p:cNvPr id="3" name="Sisällön paikkamerkki 2">
            <a:extLst>
              <a:ext uri="{FF2B5EF4-FFF2-40B4-BE49-F238E27FC236}">
                <a16:creationId xmlns:a16="http://schemas.microsoft.com/office/drawing/2014/main" id="{574D4B37-F470-4965-BEA4-07BBC0BE373A}"/>
              </a:ext>
            </a:extLst>
          </p:cNvPr>
          <p:cNvSpPr>
            <a:spLocks noGrp="1"/>
          </p:cNvSpPr>
          <p:nvPr>
            <p:ph idx="1"/>
          </p:nvPr>
        </p:nvSpPr>
        <p:spPr>
          <a:xfrm>
            <a:off x="1037969" y="1832043"/>
            <a:ext cx="10230030" cy="3596692"/>
          </a:xfrm>
        </p:spPr>
        <p:txBody>
          <a:bodyPr/>
          <a:lstStyle/>
          <a:p>
            <a:r>
              <a:rPr lang="fi-FI" dirty="0"/>
              <a:t>Yhteinen mikrolaboratorio 28.2.2018</a:t>
            </a:r>
          </a:p>
          <a:p>
            <a:pPr lvl="1"/>
            <a:r>
              <a:rPr lang="fi-FI" dirty="0"/>
              <a:t>Asiakkaan lupa yhteiseen käsittelyyn</a:t>
            </a:r>
          </a:p>
          <a:p>
            <a:pPr lvl="1"/>
            <a:r>
              <a:rPr lang="fi-FI" dirty="0"/>
              <a:t>Mitä suunnitelmia, tietoja samasta asiakkaasta on eri viranomaisilla</a:t>
            </a:r>
          </a:p>
          <a:p>
            <a:pPr lvl="1"/>
            <a:r>
              <a:rPr lang="fi-FI" dirty="0"/>
              <a:t>”kopin ottaja”</a:t>
            </a:r>
          </a:p>
          <a:p>
            <a:r>
              <a:rPr lang="fi-FI" dirty="0"/>
              <a:t>Yhteinen tulostavoite, yli 4 kk yhtäjaksoisesti tulottomana toimeentulotukea saavien nuorten määrä puolittuu </a:t>
            </a:r>
          </a:p>
        </p:txBody>
      </p:sp>
      <p:sp>
        <p:nvSpPr>
          <p:cNvPr id="6" name="Dian numeron paikkamerkki 5"/>
          <p:cNvSpPr>
            <a:spLocks noGrp="1"/>
          </p:cNvSpPr>
          <p:nvPr>
            <p:ph type="sldNum" sz="quarter" idx="12"/>
          </p:nvPr>
        </p:nvSpPr>
        <p:spPr/>
        <p:txBody>
          <a:bodyPr/>
          <a:lstStyle/>
          <a:p>
            <a:fld id="{E38D8271-015E-4BD9-B1A3-A057F5E8F4AB}" type="slidenum">
              <a:rPr lang="fi-FI" smtClean="0"/>
              <a:t>14</a:t>
            </a:fld>
            <a:endParaRPr lang="fi-FI"/>
          </a:p>
        </p:txBody>
      </p:sp>
    </p:spTree>
    <p:extLst>
      <p:ext uri="{BB962C8B-B14F-4D97-AF65-F5344CB8AC3E}">
        <p14:creationId xmlns:p14="http://schemas.microsoft.com/office/powerpoint/2010/main" val="1742207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Miten toimii käytännössä?</a:t>
            </a:r>
          </a:p>
        </p:txBody>
      </p:sp>
      <p:sp>
        <p:nvSpPr>
          <p:cNvPr id="3" name="Sisällön paikkamerkki 2"/>
          <p:cNvSpPr>
            <a:spLocks noGrp="1"/>
          </p:cNvSpPr>
          <p:nvPr>
            <p:ph idx="1"/>
          </p:nvPr>
        </p:nvSpPr>
        <p:spPr>
          <a:xfrm>
            <a:off x="935998" y="1691999"/>
            <a:ext cx="10608302" cy="4694513"/>
          </a:xfrm>
        </p:spPr>
        <p:txBody>
          <a:bodyPr/>
          <a:lstStyle/>
          <a:p>
            <a:r>
              <a:rPr lang="fi-FI" sz="2800" dirty="0"/>
              <a:t>Asiakasprofilointi, ”huoliseula”</a:t>
            </a:r>
          </a:p>
          <a:p>
            <a:pPr lvl="2"/>
            <a:r>
              <a:rPr lang="fi-FI" sz="1600" b="1" dirty="0"/>
              <a:t>Opiskelut keskeytyneet</a:t>
            </a:r>
            <a:endParaRPr lang="fi-FI" sz="1600" dirty="0"/>
          </a:p>
          <a:p>
            <a:pPr lvl="2"/>
            <a:r>
              <a:rPr lang="fi-FI" sz="1600" b="1" dirty="0"/>
              <a:t>Työnhaku ei voimassa -&gt; ei osallistuta Te-hallinnon aktivointitoimenpiteisiin eikä </a:t>
            </a:r>
            <a:r>
              <a:rPr lang="fi-FI" sz="1600" b="1" dirty="0" err="1"/>
              <a:t>Typ:n</a:t>
            </a:r>
            <a:r>
              <a:rPr lang="fi-FI" sz="1600" b="1" dirty="0"/>
              <a:t> tarjoamiin palveluihin.</a:t>
            </a:r>
            <a:endParaRPr lang="fi-FI" sz="1600" dirty="0"/>
          </a:p>
          <a:p>
            <a:pPr lvl="2"/>
            <a:r>
              <a:rPr lang="fi-FI" sz="1600" b="1" dirty="0"/>
              <a:t>Asiakas ei käy kunnan sosiaalipalveluissa aktivointisuunnitelman teossa varatuilla ajoilla kehotuksista huolimatta.</a:t>
            </a:r>
            <a:endParaRPr lang="fi-FI" sz="1600" dirty="0"/>
          </a:p>
          <a:p>
            <a:pPr lvl="2"/>
            <a:r>
              <a:rPr lang="fi-FI" sz="1600" b="1" dirty="0"/>
              <a:t>Tuloton, ainoina tulonlähteinä asumistuki ja toimeentulotuki. Mahdollisesti edelleen vanhempien luona asuva.</a:t>
            </a:r>
            <a:endParaRPr lang="fi-FI" sz="1600" dirty="0"/>
          </a:p>
          <a:p>
            <a:pPr lvl="2"/>
            <a:r>
              <a:rPr lang="fi-FI" sz="1600" b="1" dirty="0"/>
              <a:t>Terveydentilasta ei ole muuta tietoa kuin asiakkaan oma arvio omasta tilanteestaan. Mahdollisesti tietoja aikaisemmasta masentuneisuudesta. </a:t>
            </a:r>
            <a:endParaRPr lang="fi-FI" sz="1600" dirty="0"/>
          </a:p>
          <a:p>
            <a:pPr lvl="2"/>
            <a:r>
              <a:rPr lang="fi-FI" sz="1600" b="1" dirty="0"/>
              <a:t>Asiakkaan kontaktitiedoissa paistaa välinpitämättömyys, näköalattomuus ja elämänhallinnan heikentyminen.</a:t>
            </a:r>
            <a:endParaRPr lang="fi-FI" sz="1600" dirty="0"/>
          </a:p>
          <a:p>
            <a:pPr lvl="2"/>
            <a:r>
              <a:rPr lang="fi-FI" sz="1600" b="1" dirty="0"/>
              <a:t>Hakemuksista saattaa näkyä sosiaalisia ongelmia; päihteiden käyttö, velkaantumista (pikavippejä) tai peliriippuvuus.</a:t>
            </a:r>
            <a:endParaRPr lang="fi-FI" sz="1600" dirty="0"/>
          </a:p>
          <a:p>
            <a:pPr lvl="2"/>
            <a:r>
              <a:rPr lang="fi-FI" sz="1600" b="1" dirty="0"/>
              <a:t>Kelan toimeentulotukikäsittelyssä joudutaan arvioimaan perusosan alentaminen</a:t>
            </a:r>
            <a:endParaRPr lang="fi-FI" sz="1600" dirty="0"/>
          </a:p>
          <a:p>
            <a:pPr lvl="1"/>
            <a:endParaRPr lang="fi-FI" dirty="0"/>
          </a:p>
        </p:txBody>
      </p:sp>
      <p:sp>
        <p:nvSpPr>
          <p:cNvPr id="6" name="Dian numeron paikkamerkki 5"/>
          <p:cNvSpPr>
            <a:spLocks noGrp="1"/>
          </p:cNvSpPr>
          <p:nvPr>
            <p:ph type="sldNum" sz="quarter" idx="12"/>
          </p:nvPr>
        </p:nvSpPr>
        <p:spPr/>
        <p:txBody>
          <a:bodyPr/>
          <a:lstStyle/>
          <a:p>
            <a:fld id="{E38D8271-015E-4BD9-B1A3-A057F5E8F4AB}" type="slidenum">
              <a:rPr lang="fi-FI" smtClean="0"/>
              <a:t>15</a:t>
            </a:fld>
            <a:endParaRPr lang="fi-FI"/>
          </a:p>
        </p:txBody>
      </p:sp>
    </p:spTree>
    <p:extLst>
      <p:ext uri="{BB962C8B-B14F-4D97-AF65-F5344CB8AC3E}">
        <p14:creationId xmlns:p14="http://schemas.microsoft.com/office/powerpoint/2010/main" val="1955343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Yhteinen </a:t>
            </a:r>
            <a:r>
              <a:rPr lang="fi-FI" dirty="0" err="1"/>
              <a:t>skype</a:t>
            </a:r>
            <a:r>
              <a:rPr lang="fi-FI" dirty="0"/>
              <a:t>-verkosto</a:t>
            </a:r>
          </a:p>
        </p:txBody>
      </p:sp>
      <p:sp>
        <p:nvSpPr>
          <p:cNvPr id="3" name="Sisällön paikkamerkki 2"/>
          <p:cNvSpPr>
            <a:spLocks noGrp="1"/>
          </p:cNvSpPr>
          <p:nvPr>
            <p:ph idx="1"/>
          </p:nvPr>
        </p:nvSpPr>
        <p:spPr/>
        <p:txBody>
          <a:bodyPr/>
          <a:lstStyle/>
          <a:p>
            <a:r>
              <a:rPr lang="fi-FI" sz="2800" dirty="0"/>
              <a:t>Nimetyt yhteishenkilöt Kelassa, nuorten sosiaalipalveluissa ja TE-hallinnossa </a:t>
            </a:r>
          </a:p>
          <a:p>
            <a:pPr marL="0" indent="0">
              <a:buNone/>
            </a:pPr>
            <a:endParaRPr lang="fi-FI" sz="2800" dirty="0"/>
          </a:p>
          <a:p>
            <a:r>
              <a:rPr lang="fi-FI" sz="2800" dirty="0"/>
              <a:t>Yhteisen asiakassuunnitelman tekeminen </a:t>
            </a:r>
          </a:p>
          <a:p>
            <a:pPr marL="0" indent="0">
              <a:buNone/>
            </a:pPr>
            <a:r>
              <a:rPr lang="fi-FI" sz="2800" dirty="0"/>
              <a:t> </a:t>
            </a:r>
          </a:p>
          <a:p>
            <a:r>
              <a:rPr lang="fi-FI" sz="2800" dirty="0"/>
              <a:t>Matalan kynnyksen yhteistyö</a:t>
            </a:r>
          </a:p>
          <a:p>
            <a:pPr lvl="1"/>
            <a:r>
              <a:rPr lang="fi-FI" sz="2400" dirty="0"/>
              <a:t>”kopin ottaja” joko sosiaalipalveluista, TE-hallinnosta tai Kelasta</a:t>
            </a:r>
          </a:p>
        </p:txBody>
      </p:sp>
      <p:sp>
        <p:nvSpPr>
          <p:cNvPr id="6" name="Dian numeron paikkamerkki 5"/>
          <p:cNvSpPr>
            <a:spLocks noGrp="1"/>
          </p:cNvSpPr>
          <p:nvPr>
            <p:ph type="sldNum" sz="quarter" idx="12"/>
          </p:nvPr>
        </p:nvSpPr>
        <p:spPr/>
        <p:txBody>
          <a:bodyPr/>
          <a:lstStyle/>
          <a:p>
            <a:fld id="{E38D8271-015E-4BD9-B1A3-A057F5E8F4AB}" type="slidenum">
              <a:rPr lang="fi-FI" smtClean="0"/>
              <a:t>16</a:t>
            </a:fld>
            <a:endParaRPr lang="fi-FI"/>
          </a:p>
        </p:txBody>
      </p:sp>
    </p:spTree>
    <p:extLst>
      <p:ext uri="{BB962C8B-B14F-4D97-AF65-F5344CB8AC3E}">
        <p14:creationId xmlns:p14="http://schemas.microsoft.com/office/powerpoint/2010/main" val="1977617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35998" y="428624"/>
            <a:ext cx="10225011" cy="728587"/>
          </a:xfrm>
        </p:spPr>
        <p:txBody>
          <a:bodyPr/>
          <a:lstStyle/>
          <a:p>
            <a:r>
              <a:rPr lang="fi-FI" dirty="0"/>
              <a:t>Tuloksia</a:t>
            </a:r>
          </a:p>
        </p:txBody>
      </p:sp>
      <p:sp>
        <p:nvSpPr>
          <p:cNvPr id="3" name="Sisällön paikkamerkki 2"/>
          <p:cNvSpPr>
            <a:spLocks noGrp="1"/>
          </p:cNvSpPr>
          <p:nvPr>
            <p:ph idx="1"/>
          </p:nvPr>
        </p:nvSpPr>
        <p:spPr>
          <a:xfrm>
            <a:off x="882503" y="1484219"/>
            <a:ext cx="10332000" cy="4176000"/>
          </a:xfrm>
        </p:spPr>
        <p:txBody>
          <a:bodyPr/>
          <a:lstStyle/>
          <a:p>
            <a:r>
              <a:rPr lang="fi-FI" sz="2000" dirty="0"/>
              <a:t>Tulottomien toimeentulotukea saavien nuorten määrä on vähentynyt</a:t>
            </a:r>
          </a:p>
          <a:p>
            <a:r>
              <a:rPr lang="fi-FI" sz="2000" dirty="0"/>
              <a:t>Tuetaan yhteistä tekemistä. Ohjaukseen ja toimeentuloturvaan liittyvät ratkaisut yhteneväisiä (esim. voidaan tehdä pidempi päätös toimeentulotuessa kun nuori sitoutuu sosiaaliseen kuntoutukseen tai ennen toimeentulotuen myöntämistä varmistetaan, että nuori on hänelle suunnitellussa palvelussa) </a:t>
            </a:r>
          </a:p>
          <a:p>
            <a:r>
              <a:rPr lang="fi-FI" sz="2000" dirty="0"/>
              <a:t>Nuoren kokonaisvaltainen palvelu, esim. NEET kuntoutus</a:t>
            </a:r>
          </a:p>
          <a:p>
            <a:pPr lvl="1"/>
            <a:r>
              <a:rPr lang="fi-FI" dirty="0"/>
              <a:t>Erityisesti nivelvaiheet palveluissa korostavat yhteistyön tärkeyttä</a:t>
            </a:r>
          </a:p>
          <a:p>
            <a:r>
              <a:rPr lang="fi-FI" sz="2000" dirty="0"/>
              <a:t>Nuoren luottamus viranomaisyhteistyöhön</a:t>
            </a:r>
          </a:p>
          <a:p>
            <a:pPr lvl="1"/>
            <a:r>
              <a:rPr lang="fi-FI" dirty="0"/>
              <a:t>Nuorella voi olla epäluottamus johonkin viranomaiseen, mutta luottamusta toiseen. Korostuu yhteinen tekeminen ja nuoren asian etenevät</a:t>
            </a:r>
          </a:p>
          <a:p>
            <a:r>
              <a:rPr lang="fi-FI" sz="2000" dirty="0"/>
              <a:t>Toimintamallin vaikuttavuutta seurataan ja  kehitetään säännöllisissä yhteisissä tapaamisissa</a:t>
            </a:r>
          </a:p>
          <a:p>
            <a:endParaRPr lang="fi-FI" dirty="0"/>
          </a:p>
          <a:p>
            <a:pPr marL="0" indent="0">
              <a:buNone/>
            </a:pPr>
            <a:endParaRPr lang="fi-FI" dirty="0"/>
          </a:p>
          <a:p>
            <a:endParaRPr lang="fi-FI" dirty="0"/>
          </a:p>
          <a:p>
            <a:endParaRPr lang="fi-FI" dirty="0"/>
          </a:p>
        </p:txBody>
      </p:sp>
      <p:sp>
        <p:nvSpPr>
          <p:cNvPr id="6" name="Dian numeron paikkamerkki 5"/>
          <p:cNvSpPr>
            <a:spLocks noGrp="1"/>
          </p:cNvSpPr>
          <p:nvPr>
            <p:ph type="sldNum" sz="quarter" idx="12"/>
          </p:nvPr>
        </p:nvSpPr>
        <p:spPr/>
        <p:txBody>
          <a:bodyPr/>
          <a:lstStyle/>
          <a:p>
            <a:fld id="{E38D8271-015E-4BD9-B1A3-A057F5E8F4AB}" type="slidenum">
              <a:rPr lang="fi-FI" smtClean="0"/>
              <a:t>17</a:t>
            </a:fld>
            <a:endParaRPr lang="fi-FI"/>
          </a:p>
        </p:txBody>
      </p:sp>
    </p:spTree>
    <p:extLst>
      <p:ext uri="{BB962C8B-B14F-4D97-AF65-F5344CB8AC3E}">
        <p14:creationId xmlns:p14="http://schemas.microsoft.com/office/powerpoint/2010/main" val="2246679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a:t>Kiitos!</a:t>
            </a:r>
          </a:p>
        </p:txBody>
      </p:sp>
      <p:sp>
        <p:nvSpPr>
          <p:cNvPr id="3" name="Alaotsikko 2"/>
          <p:cNvSpPr>
            <a:spLocks noGrp="1"/>
          </p:cNvSpPr>
          <p:nvPr>
            <p:ph type="subTitle" idx="1"/>
          </p:nvPr>
        </p:nvSpPr>
        <p:spPr/>
        <p:txBody>
          <a:bodyPr/>
          <a:lstStyle/>
          <a:p>
            <a:endParaRPr lang="fi-FI"/>
          </a:p>
        </p:txBody>
      </p:sp>
      <p:sp>
        <p:nvSpPr>
          <p:cNvPr id="4" name="Tekstin paikkamerkki 3"/>
          <p:cNvSpPr>
            <a:spLocks noGrp="1"/>
          </p:cNvSpPr>
          <p:nvPr>
            <p:ph type="body" sz="quarter" idx="10"/>
          </p:nvPr>
        </p:nvSpPr>
        <p:spPr/>
        <p:txBody>
          <a:bodyPr/>
          <a:lstStyle/>
          <a:p>
            <a:endParaRPr lang="fi-FI"/>
          </a:p>
        </p:txBody>
      </p:sp>
      <p:sp>
        <p:nvSpPr>
          <p:cNvPr id="5" name="Päivämäärän paikkamerkki 4"/>
          <p:cNvSpPr>
            <a:spLocks noGrp="1"/>
          </p:cNvSpPr>
          <p:nvPr>
            <p:ph type="dt" sz="half" idx="11"/>
          </p:nvPr>
        </p:nvSpPr>
        <p:spPr/>
        <p:txBody>
          <a:bodyPr/>
          <a:lstStyle/>
          <a:p>
            <a:r>
              <a:rPr lang="fi-FI"/>
              <a:t>9.4.2019</a:t>
            </a:r>
          </a:p>
        </p:txBody>
      </p:sp>
      <p:sp>
        <p:nvSpPr>
          <p:cNvPr id="6" name="Alatunnisteen paikkamerkki 5"/>
          <p:cNvSpPr>
            <a:spLocks noGrp="1"/>
          </p:cNvSpPr>
          <p:nvPr>
            <p:ph type="ftr" sz="quarter" idx="12"/>
          </p:nvPr>
        </p:nvSpPr>
        <p:spPr/>
        <p:txBody>
          <a:bodyPr/>
          <a:lstStyle/>
          <a:p>
            <a:r>
              <a:rPr lang="fi-FI"/>
              <a:t>Tomi Ståhl  Kela-tiedolla palvelua asiakkaille ja kumppaneille </a:t>
            </a:r>
          </a:p>
        </p:txBody>
      </p:sp>
      <p:sp>
        <p:nvSpPr>
          <p:cNvPr id="7" name="Dian numeron paikkamerkki 6"/>
          <p:cNvSpPr>
            <a:spLocks noGrp="1"/>
          </p:cNvSpPr>
          <p:nvPr>
            <p:ph type="sldNum" sz="quarter" idx="13"/>
          </p:nvPr>
        </p:nvSpPr>
        <p:spPr/>
        <p:txBody>
          <a:bodyPr/>
          <a:lstStyle/>
          <a:p>
            <a:fld id="{E38D8271-015E-4BD9-B1A3-A057F5E8F4AB}" type="slidenum">
              <a:rPr lang="fi-FI" smtClean="0"/>
              <a:t>18</a:t>
            </a:fld>
            <a:endParaRPr lang="fi-FI"/>
          </a:p>
        </p:txBody>
      </p:sp>
    </p:spTree>
    <p:extLst>
      <p:ext uri="{BB962C8B-B14F-4D97-AF65-F5344CB8AC3E}">
        <p14:creationId xmlns:p14="http://schemas.microsoft.com/office/powerpoint/2010/main" val="1623057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bject 3"/>
          <p:cNvSpPr txBox="1"/>
          <p:nvPr/>
        </p:nvSpPr>
        <p:spPr>
          <a:xfrm>
            <a:off x="741779" y="2668224"/>
            <a:ext cx="2652099" cy="345942"/>
          </a:xfrm>
          <a:prstGeom prst="rect">
            <a:avLst/>
          </a:prstGeom>
        </p:spPr>
        <p:txBody>
          <a:bodyPr vert="horz" wrap="square" lIns="0" tIns="7316" rIns="0" bIns="0" rtlCol="0">
            <a:spAutoFit/>
          </a:bodyPr>
          <a:lstStyle/>
          <a:p>
            <a:pPr marL="7701">
              <a:spcBef>
                <a:spcPts val="57"/>
              </a:spcBef>
            </a:pPr>
            <a:r>
              <a:rPr sz="2200" dirty="0" err="1">
                <a:solidFill>
                  <a:srgbClr val="003580"/>
                </a:solidFill>
                <a:latin typeface="+mj-lt"/>
                <a:cs typeface="Segoe UI Semilight"/>
              </a:rPr>
              <a:t>Strategiset</a:t>
            </a:r>
            <a:r>
              <a:rPr sz="2200" dirty="0">
                <a:solidFill>
                  <a:srgbClr val="003580"/>
                </a:solidFill>
                <a:latin typeface="+mj-lt"/>
                <a:cs typeface="Segoe UI Semilight"/>
              </a:rPr>
              <a:t> </a:t>
            </a:r>
            <a:r>
              <a:rPr sz="2200" dirty="0" err="1">
                <a:solidFill>
                  <a:srgbClr val="003580"/>
                </a:solidFill>
                <a:latin typeface="+mj-lt"/>
                <a:cs typeface="Segoe UI Semilight"/>
              </a:rPr>
              <a:t>tavoitteet</a:t>
            </a:r>
            <a:r>
              <a:rPr lang="fi-FI" sz="2200" dirty="0">
                <a:solidFill>
                  <a:srgbClr val="003580"/>
                </a:solidFill>
                <a:latin typeface="+mj-lt"/>
                <a:cs typeface="Segoe UI Semilight"/>
              </a:rPr>
              <a:t>:</a:t>
            </a:r>
            <a:endParaRPr sz="2200" dirty="0">
              <a:latin typeface="+mj-lt"/>
              <a:cs typeface="Segoe UI Semilight"/>
            </a:endParaRPr>
          </a:p>
        </p:txBody>
      </p:sp>
      <p:sp>
        <p:nvSpPr>
          <p:cNvPr id="27" name="object 4"/>
          <p:cNvSpPr txBox="1">
            <a:spLocks/>
          </p:cNvSpPr>
          <p:nvPr/>
        </p:nvSpPr>
        <p:spPr bwMode="black">
          <a:xfrm>
            <a:off x="741779" y="3566174"/>
            <a:ext cx="2652099" cy="345942"/>
          </a:xfrm>
          <a:prstGeom prst="rect">
            <a:avLst/>
          </a:prstGeom>
        </p:spPr>
        <p:txBody>
          <a:bodyPr vert="horz" wrap="square" lIns="0" tIns="7316" rIns="0" bIns="0" rtlCol="0" anchor="b">
            <a:spAutoFit/>
          </a:bodyPr>
          <a:lstStyle>
            <a:lvl1pPr algn="l" defTabSz="1219170" rtl="0" eaLnBrk="1" latinLnBrk="0" hangingPunct="1">
              <a:lnSpc>
                <a:spcPct val="90000"/>
              </a:lnSpc>
              <a:spcBef>
                <a:spcPct val="0"/>
              </a:spcBef>
              <a:buNone/>
              <a:defRPr sz="3500" kern="1200">
                <a:solidFill>
                  <a:srgbClr val="003580"/>
                </a:solidFill>
                <a:latin typeface="+mj-lt"/>
                <a:ea typeface="+mj-ea"/>
                <a:cs typeface="+mj-cs"/>
              </a:defRPr>
            </a:lvl1pPr>
          </a:lstStyle>
          <a:p>
            <a:pPr marL="7701">
              <a:lnSpc>
                <a:spcPct val="100000"/>
              </a:lnSpc>
              <a:spcBef>
                <a:spcPts val="57"/>
              </a:spcBef>
            </a:pPr>
            <a:r>
              <a:rPr lang="fi-FI" sz="2200" dirty="0"/>
              <a:t>Kelan tuottama arvo:</a:t>
            </a:r>
          </a:p>
        </p:txBody>
      </p:sp>
      <p:sp>
        <p:nvSpPr>
          <p:cNvPr id="29" name="object 6"/>
          <p:cNvSpPr/>
          <p:nvPr/>
        </p:nvSpPr>
        <p:spPr>
          <a:xfrm rot="10800000">
            <a:off x="3463037" y="912996"/>
            <a:ext cx="4816060" cy="4814079"/>
          </a:xfrm>
          <a:prstGeom prst="rect">
            <a:avLst/>
          </a:prstGeom>
          <a:blipFill>
            <a:blip r:embed="rId2" cstate="print"/>
            <a:stretch>
              <a:fillRect/>
            </a:stretch>
          </a:blipFill>
        </p:spPr>
        <p:txBody>
          <a:bodyPr wrap="square" lIns="0" tIns="0" rIns="0" bIns="0" rtlCol="0"/>
          <a:lstStyle/>
          <a:p>
            <a:endParaRPr sz="1350" dirty="0"/>
          </a:p>
        </p:txBody>
      </p:sp>
      <p:sp>
        <p:nvSpPr>
          <p:cNvPr id="48" name="Suorakulmio 47"/>
          <p:cNvSpPr/>
          <p:nvPr/>
        </p:nvSpPr>
        <p:spPr>
          <a:xfrm>
            <a:off x="4989076" y="2514758"/>
            <a:ext cx="1763980" cy="715581"/>
          </a:xfrm>
          <a:prstGeom prst="rect">
            <a:avLst/>
          </a:prstGeom>
        </p:spPr>
        <p:txBody>
          <a:bodyPr wrap="square" lIns="0" rIns="0">
            <a:spAutoFit/>
          </a:bodyPr>
          <a:lstStyle/>
          <a:p>
            <a:pPr marL="257987" marR="251826" indent="-1155" algn="ctr">
              <a:spcBef>
                <a:spcPts val="152"/>
              </a:spcBef>
            </a:pPr>
            <a:r>
              <a:rPr lang="fi-FI" sz="1350" spc="7" dirty="0">
                <a:solidFill>
                  <a:srgbClr val="003580"/>
                </a:solidFill>
                <a:cs typeface="Segoe UI Semilight"/>
              </a:rPr>
              <a:t>Asiakas-</a:t>
            </a:r>
            <a:br>
              <a:rPr lang="fi-FI" sz="1350" spc="7" dirty="0">
                <a:solidFill>
                  <a:srgbClr val="003580"/>
                </a:solidFill>
                <a:cs typeface="Segoe UI Semilight"/>
              </a:rPr>
            </a:br>
            <a:r>
              <a:rPr lang="fi-FI" sz="1350" spc="3" dirty="0">
                <a:solidFill>
                  <a:srgbClr val="003580"/>
                </a:solidFill>
                <a:cs typeface="Segoe UI Semilight"/>
              </a:rPr>
              <a:t>kokemuksen</a:t>
            </a:r>
            <a:br>
              <a:rPr lang="fi-FI" sz="1350" spc="3" dirty="0">
                <a:solidFill>
                  <a:srgbClr val="003580"/>
                </a:solidFill>
                <a:cs typeface="Segoe UI Semilight"/>
              </a:rPr>
            </a:br>
            <a:r>
              <a:rPr lang="fi-FI" sz="1350" spc="-19" dirty="0">
                <a:solidFill>
                  <a:srgbClr val="003580"/>
                </a:solidFill>
                <a:cs typeface="Segoe UI Semilight"/>
              </a:rPr>
              <a:t>k</a:t>
            </a:r>
            <a:r>
              <a:rPr lang="fi-FI" sz="1350" spc="9" dirty="0">
                <a:solidFill>
                  <a:srgbClr val="003580"/>
                </a:solidFill>
                <a:cs typeface="Segoe UI Semilight"/>
              </a:rPr>
              <a:t>ehittäminen</a:t>
            </a:r>
            <a:endParaRPr lang="fi-FI" sz="1350" dirty="0">
              <a:solidFill>
                <a:srgbClr val="000000"/>
              </a:solidFill>
              <a:cs typeface="Segoe UI Semilight"/>
            </a:endParaRPr>
          </a:p>
        </p:txBody>
      </p:sp>
      <p:sp>
        <p:nvSpPr>
          <p:cNvPr id="49" name="Suorakulmio 48"/>
          <p:cNvSpPr/>
          <p:nvPr/>
        </p:nvSpPr>
        <p:spPr>
          <a:xfrm>
            <a:off x="4666464" y="1718764"/>
            <a:ext cx="2409205" cy="507831"/>
          </a:xfrm>
          <a:prstGeom prst="rect">
            <a:avLst/>
          </a:prstGeom>
        </p:spPr>
        <p:txBody>
          <a:bodyPr wrap="square" lIns="0" rIns="0">
            <a:spAutoFit/>
          </a:bodyPr>
          <a:lstStyle/>
          <a:p>
            <a:pPr marL="257987" marR="251826" lvl="0" indent="-1155" algn="ctr">
              <a:spcBef>
                <a:spcPts val="152"/>
              </a:spcBef>
            </a:pPr>
            <a:r>
              <a:rPr lang="fi-FI" sz="1350" spc="7" dirty="0">
                <a:solidFill>
                  <a:srgbClr val="003580"/>
                </a:solidFill>
                <a:cs typeface="Segoe UI Semilight"/>
              </a:rPr>
              <a:t>Luottamus ja </a:t>
            </a:r>
            <a:br>
              <a:rPr lang="fi-FI" sz="1350" spc="7" dirty="0">
                <a:solidFill>
                  <a:srgbClr val="003580"/>
                </a:solidFill>
                <a:cs typeface="Segoe UI Semilight"/>
              </a:rPr>
            </a:br>
            <a:r>
              <a:rPr lang="fi-FI" sz="1350" spc="7" dirty="0">
                <a:solidFill>
                  <a:srgbClr val="003580"/>
                </a:solidFill>
                <a:cs typeface="Segoe UI Semilight"/>
              </a:rPr>
              <a:t>yhteistyön vahvistaminen</a:t>
            </a:r>
            <a:endParaRPr lang="fi-FI" sz="1350" dirty="0">
              <a:solidFill>
                <a:srgbClr val="000000"/>
              </a:solidFill>
              <a:cs typeface="Segoe UI Semilight"/>
            </a:endParaRPr>
          </a:p>
        </p:txBody>
      </p:sp>
      <p:sp>
        <p:nvSpPr>
          <p:cNvPr id="50" name="Suorakulmio 49"/>
          <p:cNvSpPr/>
          <p:nvPr/>
        </p:nvSpPr>
        <p:spPr>
          <a:xfrm>
            <a:off x="4855457" y="1049532"/>
            <a:ext cx="2031218" cy="507831"/>
          </a:xfrm>
          <a:prstGeom prst="rect">
            <a:avLst/>
          </a:prstGeom>
        </p:spPr>
        <p:txBody>
          <a:bodyPr wrap="square" lIns="0" rIns="0">
            <a:spAutoFit/>
          </a:bodyPr>
          <a:lstStyle/>
          <a:p>
            <a:pPr marL="257987" marR="251826" indent="-1155" algn="ctr">
              <a:spcBef>
                <a:spcPts val="152"/>
              </a:spcBef>
            </a:pPr>
            <a:r>
              <a:rPr lang="fi-FI" sz="1350" spc="7" dirty="0">
                <a:solidFill>
                  <a:srgbClr val="003580"/>
                </a:solidFill>
                <a:cs typeface="Segoe UI Semilight"/>
              </a:rPr>
              <a:t>Tiedon liikkuvuus ja hyödyntäminen</a:t>
            </a:r>
            <a:endParaRPr lang="fi-FI" sz="1350" dirty="0">
              <a:solidFill>
                <a:srgbClr val="000000"/>
              </a:solidFill>
              <a:cs typeface="Segoe UI Semilight"/>
            </a:endParaRPr>
          </a:p>
        </p:txBody>
      </p:sp>
      <p:sp>
        <p:nvSpPr>
          <p:cNvPr id="36" name="object 13"/>
          <p:cNvSpPr/>
          <p:nvPr/>
        </p:nvSpPr>
        <p:spPr>
          <a:xfrm>
            <a:off x="646043" y="3322249"/>
            <a:ext cx="10727903" cy="56743"/>
          </a:xfrm>
          <a:custGeom>
            <a:avLst/>
            <a:gdLst/>
            <a:ahLst/>
            <a:cxnLst/>
            <a:rect l="l" t="t" r="r" b="b"/>
            <a:pathLst>
              <a:path w="20104100">
                <a:moveTo>
                  <a:pt x="0" y="0"/>
                </a:moveTo>
                <a:lnTo>
                  <a:pt x="20104099" y="0"/>
                </a:lnTo>
              </a:path>
            </a:pathLst>
          </a:custGeom>
          <a:ln w="22225">
            <a:solidFill>
              <a:schemeClr val="bg1"/>
            </a:solidFill>
          </a:ln>
        </p:spPr>
        <p:txBody>
          <a:bodyPr wrap="square" lIns="0" tIns="0" rIns="0" bIns="0" rtlCol="0"/>
          <a:lstStyle/>
          <a:p>
            <a:endParaRPr sz="496"/>
          </a:p>
        </p:txBody>
      </p:sp>
      <p:sp>
        <p:nvSpPr>
          <p:cNvPr id="25" name="object 2"/>
          <p:cNvSpPr txBox="1"/>
          <p:nvPr/>
        </p:nvSpPr>
        <p:spPr>
          <a:xfrm>
            <a:off x="8628909" y="5084386"/>
            <a:ext cx="2702072" cy="642689"/>
          </a:xfrm>
          <a:prstGeom prst="rect">
            <a:avLst/>
          </a:prstGeom>
        </p:spPr>
        <p:txBody>
          <a:bodyPr vert="horz" wrap="square" lIns="0" tIns="19253" rIns="0" bIns="0" rtlCol="0">
            <a:spAutoFit/>
          </a:bodyPr>
          <a:lstStyle/>
          <a:p>
            <a:pPr marL="8086">
              <a:spcBef>
                <a:spcPts val="57"/>
              </a:spcBef>
            </a:pPr>
            <a:r>
              <a:rPr lang="fi-FI" sz="1350" spc="3" dirty="0">
                <a:solidFill>
                  <a:srgbClr val="003580"/>
                </a:solidFill>
                <a:cs typeface="Segoe UI Semilight"/>
              </a:rPr>
              <a:t>Vaikuttavat </a:t>
            </a:r>
            <a:r>
              <a:rPr lang="fi-FI" sz="1350" spc="9" dirty="0">
                <a:solidFill>
                  <a:srgbClr val="003580"/>
                </a:solidFill>
                <a:cs typeface="Segoe UI Semilight"/>
              </a:rPr>
              <a:t>palvelut </a:t>
            </a:r>
            <a:r>
              <a:rPr lang="fi-FI" sz="1350" spc="7" dirty="0">
                <a:solidFill>
                  <a:srgbClr val="003580"/>
                </a:solidFill>
                <a:cs typeface="Segoe UI Semilight"/>
              </a:rPr>
              <a:t>ja </a:t>
            </a:r>
            <a:r>
              <a:rPr lang="fi-FI" sz="1350" spc="15" dirty="0">
                <a:solidFill>
                  <a:srgbClr val="003580"/>
                </a:solidFill>
                <a:cs typeface="Segoe UI Semilight"/>
              </a:rPr>
              <a:t>toimeentulo-</a:t>
            </a:r>
            <a:br>
              <a:rPr lang="fi-FI" sz="1350" spc="15" dirty="0">
                <a:solidFill>
                  <a:srgbClr val="003580"/>
                </a:solidFill>
                <a:cs typeface="Segoe UI Semilight"/>
              </a:rPr>
            </a:br>
            <a:r>
              <a:rPr lang="fi-FI" sz="1350" spc="15" dirty="0">
                <a:solidFill>
                  <a:srgbClr val="003580"/>
                </a:solidFill>
                <a:cs typeface="Segoe UI Semilight"/>
              </a:rPr>
              <a:t>turva </a:t>
            </a:r>
            <a:r>
              <a:rPr lang="fi-FI" sz="1350" spc="12" dirty="0">
                <a:solidFill>
                  <a:srgbClr val="003580"/>
                </a:solidFill>
                <a:cs typeface="Segoe UI Semilight"/>
              </a:rPr>
              <a:t>muodostavat </a:t>
            </a:r>
            <a:r>
              <a:rPr lang="fi-FI" sz="1350" spc="9" dirty="0">
                <a:solidFill>
                  <a:srgbClr val="003580"/>
                </a:solidFill>
                <a:cs typeface="Segoe UI Semilight"/>
              </a:rPr>
              <a:t>yhteen toimivan </a:t>
            </a:r>
            <a:br>
              <a:rPr lang="fi-FI" sz="1350" spc="9" dirty="0">
                <a:solidFill>
                  <a:srgbClr val="003580"/>
                </a:solidFill>
                <a:cs typeface="Segoe UI Semilight"/>
              </a:rPr>
            </a:br>
            <a:r>
              <a:rPr lang="fi-FI" sz="1350" spc="9" dirty="0">
                <a:solidFill>
                  <a:srgbClr val="003580"/>
                </a:solidFill>
                <a:cs typeface="Segoe UI Semilight"/>
              </a:rPr>
              <a:t>kokonaisuuden.</a:t>
            </a:r>
            <a:endParaRPr lang="fi-FI" sz="1350" dirty="0">
              <a:cs typeface="Segoe UI Semilight"/>
            </a:endParaRPr>
          </a:p>
        </p:txBody>
      </p:sp>
      <p:sp>
        <p:nvSpPr>
          <p:cNvPr id="28" name="object 5"/>
          <p:cNvSpPr txBox="1"/>
          <p:nvPr/>
        </p:nvSpPr>
        <p:spPr>
          <a:xfrm>
            <a:off x="8628909" y="3479683"/>
            <a:ext cx="2909881" cy="812736"/>
          </a:xfrm>
          <a:prstGeom prst="rect">
            <a:avLst/>
          </a:prstGeom>
        </p:spPr>
        <p:txBody>
          <a:bodyPr vert="horz" wrap="square" lIns="0" tIns="7316" rIns="0" bIns="0" rtlCol="0">
            <a:spAutoFit/>
          </a:bodyPr>
          <a:lstStyle/>
          <a:p>
            <a:pPr marL="8086">
              <a:spcBef>
                <a:spcPts val="57"/>
              </a:spcBef>
            </a:pPr>
            <a:r>
              <a:rPr lang="fi-FI" sz="1350" spc="-3" dirty="0">
                <a:solidFill>
                  <a:srgbClr val="003580"/>
                </a:solidFill>
                <a:cs typeface="Segoe UI Semilight"/>
              </a:rPr>
              <a:t>Toiminta- </a:t>
            </a:r>
            <a:r>
              <a:rPr lang="fi-FI" sz="1350" spc="7" dirty="0">
                <a:solidFill>
                  <a:srgbClr val="003580"/>
                </a:solidFill>
                <a:cs typeface="Segoe UI Semilight"/>
              </a:rPr>
              <a:t>ja </a:t>
            </a:r>
            <a:r>
              <a:rPr lang="fi-FI" sz="1350" spc="9" dirty="0">
                <a:solidFill>
                  <a:srgbClr val="003580"/>
                </a:solidFill>
                <a:cs typeface="Segoe UI Semilight"/>
              </a:rPr>
              <a:t>työkyky </a:t>
            </a:r>
            <a:r>
              <a:rPr lang="fi-FI" sz="1350" spc="7" dirty="0">
                <a:solidFill>
                  <a:srgbClr val="003580"/>
                </a:solidFill>
                <a:cs typeface="Segoe UI Semilight"/>
              </a:rPr>
              <a:t>on </a:t>
            </a:r>
            <a:r>
              <a:rPr lang="fi-FI" sz="1350" spc="12" dirty="0">
                <a:solidFill>
                  <a:srgbClr val="003580"/>
                </a:solidFill>
                <a:cs typeface="Segoe UI Semilight"/>
              </a:rPr>
              <a:t>parantunut. </a:t>
            </a:r>
            <a:br>
              <a:rPr lang="fi-FI" sz="1350" spc="12" dirty="0">
                <a:solidFill>
                  <a:srgbClr val="003580"/>
                </a:solidFill>
                <a:cs typeface="Segoe UI Semilight"/>
              </a:rPr>
            </a:br>
            <a:endParaRPr lang="fi-FI" sz="900" spc="12" dirty="0">
              <a:solidFill>
                <a:srgbClr val="003580"/>
              </a:solidFill>
              <a:cs typeface="Segoe UI Semilight"/>
            </a:endParaRPr>
          </a:p>
          <a:p>
            <a:pPr marL="8086">
              <a:spcBef>
                <a:spcPts val="57"/>
              </a:spcBef>
            </a:pPr>
            <a:r>
              <a:rPr lang="fi-FI" sz="1350" spc="9" dirty="0">
                <a:solidFill>
                  <a:srgbClr val="003580"/>
                </a:solidFill>
                <a:cs typeface="Segoe UI Semilight"/>
              </a:rPr>
              <a:t>Hyvinvointi- </a:t>
            </a:r>
            <a:r>
              <a:rPr lang="fi-FI" sz="1350" spc="7" dirty="0">
                <a:solidFill>
                  <a:srgbClr val="003580"/>
                </a:solidFill>
                <a:cs typeface="Segoe UI Semilight"/>
              </a:rPr>
              <a:t>ja </a:t>
            </a:r>
            <a:r>
              <a:rPr lang="fi-FI" sz="1350" spc="12" dirty="0">
                <a:solidFill>
                  <a:srgbClr val="003580"/>
                </a:solidFill>
                <a:cs typeface="Segoe UI Semilight"/>
              </a:rPr>
              <a:t>terveyserot </a:t>
            </a:r>
            <a:r>
              <a:rPr lang="fi-FI" sz="1350" spc="7" dirty="0">
                <a:solidFill>
                  <a:srgbClr val="003580"/>
                </a:solidFill>
                <a:cs typeface="Segoe UI Semilight"/>
              </a:rPr>
              <a:t>ovat</a:t>
            </a:r>
            <a:r>
              <a:rPr lang="fi-FI" sz="1350" spc="88" dirty="0">
                <a:solidFill>
                  <a:srgbClr val="003580"/>
                </a:solidFill>
                <a:cs typeface="Segoe UI Semilight"/>
              </a:rPr>
              <a:t> </a:t>
            </a:r>
            <a:br>
              <a:rPr lang="fi-FI" sz="1350" spc="88" dirty="0">
                <a:solidFill>
                  <a:srgbClr val="003580"/>
                </a:solidFill>
                <a:cs typeface="Segoe UI Semilight"/>
              </a:rPr>
            </a:br>
            <a:r>
              <a:rPr lang="fi-FI" sz="1350" spc="12" dirty="0">
                <a:solidFill>
                  <a:srgbClr val="003580"/>
                </a:solidFill>
                <a:cs typeface="Segoe UI Semilight"/>
              </a:rPr>
              <a:t>kaventuneet.</a:t>
            </a:r>
            <a:endParaRPr lang="fi-FI" sz="1350" dirty="0">
              <a:cs typeface="Segoe UI Semilight"/>
            </a:endParaRPr>
          </a:p>
        </p:txBody>
      </p:sp>
      <p:sp>
        <p:nvSpPr>
          <p:cNvPr id="4" name="Suorakulmio 3"/>
          <p:cNvSpPr/>
          <p:nvPr/>
        </p:nvSpPr>
        <p:spPr>
          <a:xfrm>
            <a:off x="8580067" y="2668224"/>
            <a:ext cx="3001687" cy="430887"/>
          </a:xfrm>
          <a:prstGeom prst="rect">
            <a:avLst/>
          </a:prstGeom>
        </p:spPr>
        <p:txBody>
          <a:bodyPr wrap="square">
            <a:spAutoFit/>
          </a:bodyPr>
          <a:lstStyle/>
          <a:p>
            <a:r>
              <a:rPr lang="fi-FI" sz="2200" dirty="0">
                <a:solidFill>
                  <a:srgbClr val="003580"/>
                </a:solidFill>
                <a:latin typeface="+mj-lt"/>
                <a:cs typeface="Segoe UI Semilight"/>
              </a:rPr>
              <a:t>Vaikuttavuustavoitteet:</a:t>
            </a:r>
            <a:endParaRPr lang="fi-FI" sz="2200" dirty="0">
              <a:latin typeface="+mj-lt"/>
            </a:endParaRPr>
          </a:p>
        </p:txBody>
      </p:sp>
      <p:sp>
        <p:nvSpPr>
          <p:cNvPr id="43" name="object 5"/>
          <p:cNvSpPr txBox="1"/>
          <p:nvPr/>
        </p:nvSpPr>
        <p:spPr>
          <a:xfrm>
            <a:off x="8628909" y="4451183"/>
            <a:ext cx="2909881" cy="422886"/>
          </a:xfrm>
          <a:prstGeom prst="rect">
            <a:avLst/>
          </a:prstGeom>
        </p:spPr>
        <p:txBody>
          <a:bodyPr vert="horz" wrap="square" lIns="0" tIns="7316" rIns="0" bIns="0" rtlCol="0">
            <a:spAutoFit/>
          </a:bodyPr>
          <a:lstStyle/>
          <a:p>
            <a:pPr marL="8086">
              <a:spcBef>
                <a:spcPts val="57"/>
              </a:spcBef>
            </a:pPr>
            <a:r>
              <a:rPr lang="fi-FI" sz="1350" spc="3" dirty="0">
                <a:solidFill>
                  <a:srgbClr val="003580"/>
                </a:solidFill>
                <a:latin typeface="Segoe UI Semilight"/>
                <a:cs typeface="Segoe UI Semilight"/>
              </a:rPr>
              <a:t>Oikea-aikaiset ja </a:t>
            </a:r>
            <a:r>
              <a:rPr lang="fi-FI" sz="1350" spc="9" dirty="0">
                <a:solidFill>
                  <a:srgbClr val="003580"/>
                </a:solidFill>
                <a:latin typeface="Segoe UI Semilight"/>
                <a:cs typeface="Segoe UI Semilight"/>
              </a:rPr>
              <a:t>luotettavat palvelut </a:t>
            </a:r>
            <a:br>
              <a:rPr lang="fi-FI" sz="1350" spc="9" dirty="0">
                <a:solidFill>
                  <a:srgbClr val="003580"/>
                </a:solidFill>
                <a:latin typeface="Segoe UI Semilight"/>
                <a:cs typeface="Segoe UI Semilight"/>
              </a:rPr>
            </a:br>
            <a:r>
              <a:rPr lang="fi-FI" sz="1350" spc="9" dirty="0">
                <a:solidFill>
                  <a:srgbClr val="003580"/>
                </a:solidFill>
                <a:latin typeface="Segoe UI Semilight"/>
                <a:cs typeface="Segoe UI Semilight"/>
              </a:rPr>
              <a:t>vastaavat asiakkaiden tarpeisiin.</a:t>
            </a:r>
            <a:endParaRPr sz="1350" dirty="0">
              <a:latin typeface="Segoe UI Semilight"/>
              <a:cs typeface="Segoe UI Semilight"/>
            </a:endParaRPr>
          </a:p>
        </p:txBody>
      </p:sp>
      <p:sp>
        <p:nvSpPr>
          <p:cNvPr id="30" name="object 7"/>
          <p:cNvSpPr txBox="1"/>
          <p:nvPr/>
        </p:nvSpPr>
        <p:spPr>
          <a:xfrm>
            <a:off x="5358834" y="3498117"/>
            <a:ext cx="1024464" cy="434939"/>
          </a:xfrm>
          <a:prstGeom prst="rect">
            <a:avLst/>
          </a:prstGeom>
        </p:spPr>
        <p:txBody>
          <a:bodyPr vert="horz" wrap="square" lIns="0" tIns="19253" rIns="0" bIns="0" rtlCol="0">
            <a:spAutoFit/>
          </a:bodyPr>
          <a:lstStyle/>
          <a:p>
            <a:pPr marL="7701" marR="3080" indent="30805" algn="ctr">
              <a:spcBef>
                <a:spcPts val="152"/>
              </a:spcBef>
            </a:pPr>
            <a:r>
              <a:rPr sz="1350" spc="3" dirty="0">
                <a:solidFill>
                  <a:srgbClr val="FFFFFF"/>
                </a:solidFill>
                <a:cs typeface="Segoe UI Semilight"/>
              </a:rPr>
              <a:t>Hyvinvoiva  </a:t>
            </a:r>
            <a:r>
              <a:rPr sz="1350" spc="7" dirty="0">
                <a:solidFill>
                  <a:srgbClr val="FFFFFF"/>
                </a:solidFill>
                <a:cs typeface="Segoe UI Semilight"/>
              </a:rPr>
              <a:t>kansalainen</a:t>
            </a:r>
            <a:endParaRPr sz="1350" dirty="0">
              <a:cs typeface="Segoe UI Semilight"/>
            </a:endParaRPr>
          </a:p>
        </p:txBody>
      </p:sp>
      <p:sp>
        <p:nvSpPr>
          <p:cNvPr id="33" name="object 10"/>
          <p:cNvSpPr txBox="1"/>
          <p:nvPr/>
        </p:nvSpPr>
        <p:spPr>
          <a:xfrm>
            <a:off x="5276761" y="5152363"/>
            <a:ext cx="1188611" cy="436877"/>
          </a:xfrm>
          <a:prstGeom prst="rect">
            <a:avLst/>
          </a:prstGeom>
        </p:spPr>
        <p:txBody>
          <a:bodyPr vert="horz" wrap="square" lIns="0" tIns="8472" rIns="0" bIns="0" rtlCol="0">
            <a:spAutoFit/>
          </a:bodyPr>
          <a:lstStyle/>
          <a:p>
            <a:pPr marL="7701" algn="ctr">
              <a:spcBef>
                <a:spcPts val="67"/>
              </a:spcBef>
            </a:pPr>
            <a:r>
              <a:rPr sz="1350" spc="-19" dirty="0" err="1">
                <a:solidFill>
                  <a:srgbClr val="FFFFFF"/>
                </a:solidFill>
                <a:cs typeface="Segoe UI Semilight"/>
              </a:rPr>
              <a:t>Toimiva</a:t>
            </a:r>
            <a:endParaRPr lang="fi-FI" sz="1350" spc="-19" dirty="0">
              <a:solidFill>
                <a:srgbClr val="FFFFFF"/>
              </a:solidFill>
              <a:cs typeface="Segoe UI Semilight"/>
            </a:endParaRPr>
          </a:p>
          <a:p>
            <a:pPr marL="7701" algn="ctr">
              <a:spcBef>
                <a:spcPts val="67"/>
              </a:spcBef>
            </a:pPr>
            <a:r>
              <a:rPr lang="fi-FI" sz="1350" spc="-19" dirty="0">
                <a:solidFill>
                  <a:srgbClr val="FFFFFF"/>
                </a:solidFill>
                <a:cs typeface="Segoe UI Semilight"/>
              </a:rPr>
              <a:t>yhteiskunta</a:t>
            </a:r>
            <a:endParaRPr sz="1350" dirty="0">
              <a:cs typeface="Segoe UI Semilight"/>
            </a:endParaRPr>
          </a:p>
        </p:txBody>
      </p:sp>
      <p:sp>
        <p:nvSpPr>
          <p:cNvPr id="44" name="object 10"/>
          <p:cNvSpPr txBox="1"/>
          <p:nvPr/>
        </p:nvSpPr>
        <p:spPr>
          <a:xfrm>
            <a:off x="5171710" y="4509120"/>
            <a:ext cx="1398713" cy="424053"/>
          </a:xfrm>
          <a:prstGeom prst="rect">
            <a:avLst/>
          </a:prstGeom>
        </p:spPr>
        <p:txBody>
          <a:bodyPr vert="horz" wrap="square" lIns="0" tIns="8472" rIns="0" bIns="0" rtlCol="0">
            <a:spAutoFit/>
          </a:bodyPr>
          <a:lstStyle/>
          <a:p>
            <a:pPr marL="7701" algn="ctr">
              <a:spcBef>
                <a:spcPts val="67"/>
              </a:spcBef>
            </a:pPr>
            <a:r>
              <a:rPr lang="fi-FI" sz="1350" spc="-19" dirty="0">
                <a:solidFill>
                  <a:srgbClr val="FFFFFF"/>
                </a:solidFill>
                <a:cs typeface="Segoe UI Semilight"/>
              </a:rPr>
              <a:t>Vahva ja yhtenäinen Kela</a:t>
            </a:r>
            <a:endParaRPr sz="1350" dirty="0">
              <a:cs typeface="Segoe UI Semilight"/>
            </a:endParaRPr>
          </a:p>
        </p:txBody>
      </p:sp>
      <p:cxnSp>
        <p:nvCxnSpPr>
          <p:cNvPr id="6" name="Suora nuoliyhdysviiva 5"/>
          <p:cNvCxnSpPr/>
          <p:nvPr/>
        </p:nvCxnSpPr>
        <p:spPr>
          <a:xfrm flipH="1">
            <a:off x="6494871" y="3683667"/>
            <a:ext cx="2022029" cy="0"/>
          </a:xfrm>
          <a:prstGeom prst="straightConnector1">
            <a:avLst/>
          </a:prstGeom>
          <a:ln w="12700">
            <a:solidFill>
              <a:schemeClr val="bg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31" name="Suora nuoliyhdysviiva 30"/>
          <p:cNvCxnSpPr>
            <a:cxnSpLocks/>
          </p:cNvCxnSpPr>
          <p:nvPr/>
        </p:nvCxnSpPr>
        <p:spPr>
          <a:xfrm flipH="1">
            <a:off x="6753056" y="4628737"/>
            <a:ext cx="1800788" cy="0"/>
          </a:xfrm>
          <a:prstGeom prst="straightConnector1">
            <a:avLst/>
          </a:prstGeom>
          <a:ln w="12700">
            <a:solidFill>
              <a:schemeClr val="bg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32" name="Suora nuoliyhdysviiva 31"/>
          <p:cNvCxnSpPr>
            <a:cxnSpLocks/>
          </p:cNvCxnSpPr>
          <p:nvPr/>
        </p:nvCxnSpPr>
        <p:spPr>
          <a:xfrm flipH="1">
            <a:off x="6383298" y="5355627"/>
            <a:ext cx="2133603" cy="0"/>
          </a:xfrm>
          <a:prstGeom prst="straightConnector1">
            <a:avLst/>
          </a:prstGeom>
          <a:ln w="12700">
            <a:solidFill>
              <a:schemeClr val="bg1"/>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21" name="Otsikko 6"/>
          <p:cNvSpPr txBox="1">
            <a:spLocks/>
          </p:cNvSpPr>
          <p:nvPr/>
        </p:nvSpPr>
        <p:spPr bwMode="black">
          <a:xfrm>
            <a:off x="741779" y="912995"/>
            <a:ext cx="4696117" cy="1025699"/>
          </a:xfrm>
          <a:prstGeom prst="rect">
            <a:avLst/>
          </a:prstGeom>
        </p:spPr>
        <p:txBody>
          <a:bodyPr vert="horz" lIns="0" tIns="0" rIns="0" bIns="0" rtlCol="0" anchor="t">
            <a:noAutofit/>
          </a:bodyPr>
          <a:lstStyle>
            <a:lvl1pPr algn="l" defTabSz="1219170" rtl="0" eaLnBrk="1" latinLnBrk="0" hangingPunct="1">
              <a:lnSpc>
                <a:spcPct val="90000"/>
              </a:lnSpc>
              <a:spcBef>
                <a:spcPct val="0"/>
              </a:spcBef>
              <a:buNone/>
              <a:defRPr sz="3500" kern="1200">
                <a:solidFill>
                  <a:srgbClr val="003580"/>
                </a:solidFill>
                <a:latin typeface="+mj-lt"/>
                <a:ea typeface="+mj-ea"/>
                <a:cs typeface="+mj-cs"/>
              </a:defRPr>
            </a:lvl1pPr>
          </a:lstStyle>
          <a:p>
            <a:r>
              <a:rPr lang="fi-FI" sz="4000" dirty="0"/>
              <a:t>Tavoitteet</a:t>
            </a:r>
          </a:p>
        </p:txBody>
      </p:sp>
    </p:spTree>
    <p:extLst>
      <p:ext uri="{BB962C8B-B14F-4D97-AF65-F5344CB8AC3E}">
        <p14:creationId xmlns:p14="http://schemas.microsoft.com/office/powerpoint/2010/main" val="2486514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llipsi 17"/>
          <p:cNvSpPr/>
          <p:nvPr/>
        </p:nvSpPr>
        <p:spPr>
          <a:xfrm rot="8502563">
            <a:off x="5730459" y="755166"/>
            <a:ext cx="5443907" cy="5433317"/>
          </a:xfrm>
          <a:prstGeom prst="ellipse">
            <a:avLst/>
          </a:prstGeom>
          <a:solidFill>
            <a:srgbClr val="FDCE5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Päivämäärän paikkamerkki 2"/>
          <p:cNvSpPr>
            <a:spLocks noGrp="1"/>
          </p:cNvSpPr>
          <p:nvPr>
            <p:ph type="dt" sz="half" idx="10"/>
          </p:nvPr>
        </p:nvSpPr>
        <p:spPr/>
        <p:txBody>
          <a:bodyPr/>
          <a:lstStyle/>
          <a:p>
            <a:fld id="{73C80B55-2C7E-40A3-BCCC-8DAC01DE21C1}" type="datetime1">
              <a:rPr lang="fi-FI" smtClean="0"/>
              <a:t>4.5.2020</a:t>
            </a:fld>
            <a:endParaRPr lang="fi-FI"/>
          </a:p>
        </p:txBody>
      </p:sp>
      <p:sp>
        <p:nvSpPr>
          <p:cNvPr id="5" name="Dian numeron paikkamerkki 4"/>
          <p:cNvSpPr>
            <a:spLocks noGrp="1"/>
          </p:cNvSpPr>
          <p:nvPr>
            <p:ph type="sldNum" sz="quarter" idx="12"/>
          </p:nvPr>
        </p:nvSpPr>
        <p:spPr/>
        <p:txBody>
          <a:bodyPr/>
          <a:lstStyle/>
          <a:p>
            <a:fld id="{E38D8271-015E-4BD9-B1A3-A057F5E8F4AB}" type="slidenum">
              <a:rPr lang="fi-FI" smtClean="0"/>
              <a:t>3</a:t>
            </a:fld>
            <a:endParaRPr lang="fi-FI"/>
          </a:p>
        </p:txBody>
      </p:sp>
      <p:sp>
        <p:nvSpPr>
          <p:cNvPr id="14" name="object 3"/>
          <p:cNvSpPr txBox="1"/>
          <p:nvPr/>
        </p:nvSpPr>
        <p:spPr>
          <a:xfrm>
            <a:off x="944837" y="2985749"/>
            <a:ext cx="3686221" cy="2161823"/>
          </a:xfrm>
          <a:prstGeom prst="rect">
            <a:avLst/>
          </a:prstGeom>
        </p:spPr>
        <p:txBody>
          <a:bodyPr vert="horz" wrap="square" lIns="0" tIns="7316" rIns="0" bIns="0" rtlCol="0">
            <a:spAutoFit/>
          </a:bodyPr>
          <a:lstStyle/>
          <a:p>
            <a:r>
              <a:rPr lang="fi-FI" sz="2000" i="1" dirty="0">
                <a:solidFill>
                  <a:srgbClr val="003580"/>
                </a:solidFill>
                <a:latin typeface="+mj-lt"/>
                <a:cs typeface="Segoe UI Semilight"/>
              </a:rPr>
              <a:t>Vaikuttavat palvelut ja toimeentuloturva muodostavat asiakkaalle yhteensopivan kokonaisuuden.</a:t>
            </a:r>
          </a:p>
          <a:p>
            <a:endParaRPr lang="fi-FI" sz="2000" i="1" dirty="0">
              <a:solidFill>
                <a:srgbClr val="003580"/>
              </a:solidFill>
              <a:latin typeface="+mj-lt"/>
              <a:cs typeface="Segoe UI Semilight"/>
            </a:endParaRPr>
          </a:p>
          <a:p>
            <a:r>
              <a:rPr lang="fi-FI" sz="2000" i="1" dirty="0">
                <a:solidFill>
                  <a:srgbClr val="003580"/>
                </a:solidFill>
                <a:latin typeface="+mj-lt"/>
                <a:cs typeface="Segoe UI Semilight"/>
              </a:rPr>
              <a:t>Elämäntilannelähtöisesti asiakkaalle räätälöityjä palveluita.    </a:t>
            </a:r>
          </a:p>
        </p:txBody>
      </p:sp>
      <p:sp>
        <p:nvSpPr>
          <p:cNvPr id="7" name="Puoliympyrä 6"/>
          <p:cNvSpPr/>
          <p:nvPr/>
        </p:nvSpPr>
        <p:spPr>
          <a:xfrm rot="13902563">
            <a:off x="5731525" y="755168"/>
            <a:ext cx="5442843" cy="5442843"/>
          </a:xfrm>
          <a:prstGeom prst="chord">
            <a:avLst>
              <a:gd name="adj1" fmla="val 5340175"/>
              <a:gd name="adj2" fmla="val 16200000"/>
            </a:avLst>
          </a:prstGeom>
          <a:solidFill>
            <a:srgbClr val="2D599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8" name="Ellipsi 7"/>
          <p:cNvSpPr/>
          <p:nvPr/>
        </p:nvSpPr>
        <p:spPr>
          <a:xfrm rot="10800000">
            <a:off x="6042547" y="2985749"/>
            <a:ext cx="2722294" cy="2695340"/>
          </a:xfrm>
          <a:prstGeom prst="ellipse">
            <a:avLst/>
          </a:prstGeom>
          <a:solidFill>
            <a:srgbClr val="2D5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Ellipsi 8"/>
          <p:cNvSpPr/>
          <p:nvPr/>
        </p:nvSpPr>
        <p:spPr>
          <a:xfrm rot="10800000">
            <a:off x="8146158" y="1261690"/>
            <a:ext cx="2720549" cy="2695849"/>
          </a:xfrm>
          <a:prstGeom prst="ellipse">
            <a:avLst/>
          </a:prstGeom>
          <a:solidFill>
            <a:srgbClr val="FDCE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2" name="object 3"/>
          <p:cNvSpPr txBox="1"/>
          <p:nvPr/>
        </p:nvSpPr>
        <p:spPr>
          <a:xfrm>
            <a:off x="6576728" y="4383287"/>
            <a:ext cx="4004441" cy="622941"/>
          </a:xfrm>
          <a:prstGeom prst="rect">
            <a:avLst/>
          </a:prstGeom>
        </p:spPr>
        <p:txBody>
          <a:bodyPr vert="horz" wrap="square" lIns="0" tIns="7316" rIns="0" bIns="0" rtlCol="0">
            <a:spAutoFit/>
          </a:bodyPr>
          <a:lstStyle/>
          <a:p>
            <a:pPr marL="7701" algn="ctr">
              <a:spcBef>
                <a:spcPts val="57"/>
              </a:spcBef>
            </a:pPr>
            <a:r>
              <a:rPr lang="fi-FI" sz="2000" dirty="0">
                <a:solidFill>
                  <a:schemeClr val="bg1"/>
                </a:solidFill>
                <a:latin typeface="+mj-lt"/>
                <a:cs typeface="Segoe UI Semilight"/>
              </a:rPr>
              <a:t>Toiminta ja työkyvyn edistäminen sekä hyvinvointi </a:t>
            </a:r>
            <a:endParaRPr sz="2000" dirty="0">
              <a:solidFill>
                <a:schemeClr val="bg1"/>
              </a:solidFill>
              <a:latin typeface="+mj-lt"/>
              <a:cs typeface="Segoe UI Semilight"/>
            </a:endParaRPr>
          </a:p>
        </p:txBody>
      </p:sp>
      <p:sp>
        <p:nvSpPr>
          <p:cNvPr id="13" name="Suorakulmio 12"/>
          <p:cNvSpPr/>
          <p:nvPr/>
        </p:nvSpPr>
        <p:spPr>
          <a:xfrm>
            <a:off x="6576728" y="1830910"/>
            <a:ext cx="3688139" cy="769441"/>
          </a:xfrm>
          <a:prstGeom prst="rect">
            <a:avLst/>
          </a:prstGeom>
        </p:spPr>
        <p:txBody>
          <a:bodyPr wrap="square">
            <a:spAutoFit/>
          </a:bodyPr>
          <a:lstStyle/>
          <a:p>
            <a:pPr algn="ctr"/>
            <a:r>
              <a:rPr lang="fi-FI" sz="2200" dirty="0">
                <a:solidFill>
                  <a:srgbClr val="003580"/>
                </a:solidFill>
                <a:latin typeface="+mj-lt"/>
                <a:cs typeface="Segoe UI Semilight"/>
              </a:rPr>
              <a:t>Oikeat etuudet ja palvelut, oikea-aikaisesti.</a:t>
            </a:r>
          </a:p>
        </p:txBody>
      </p:sp>
      <p:sp>
        <p:nvSpPr>
          <p:cNvPr id="21" name="Otsikko 6"/>
          <p:cNvSpPr txBox="1">
            <a:spLocks/>
          </p:cNvSpPr>
          <p:nvPr/>
        </p:nvSpPr>
        <p:spPr bwMode="black">
          <a:xfrm>
            <a:off x="954611" y="961002"/>
            <a:ext cx="5569019" cy="1900350"/>
          </a:xfrm>
          <a:prstGeom prst="rect">
            <a:avLst/>
          </a:prstGeom>
        </p:spPr>
        <p:txBody>
          <a:bodyPr vert="horz" lIns="0" tIns="0" rIns="0" bIns="0" rtlCol="0" anchor="t">
            <a:noAutofit/>
          </a:bodyPr>
          <a:lstStyle>
            <a:lvl1pPr algn="l" defTabSz="1219170" rtl="0" eaLnBrk="1" latinLnBrk="0" hangingPunct="1">
              <a:lnSpc>
                <a:spcPct val="90000"/>
              </a:lnSpc>
              <a:spcBef>
                <a:spcPct val="0"/>
              </a:spcBef>
              <a:buNone/>
              <a:defRPr sz="3500" kern="1200">
                <a:solidFill>
                  <a:srgbClr val="003580"/>
                </a:solidFill>
                <a:latin typeface="+mj-lt"/>
                <a:ea typeface="+mj-ea"/>
                <a:cs typeface="+mj-cs"/>
              </a:defRPr>
            </a:lvl1pPr>
          </a:lstStyle>
          <a:p>
            <a:r>
              <a:rPr lang="fi-FI" sz="3600" dirty="0"/>
              <a:t>Talous, työ- ja toimintakyky sekä hyvinvointi tasapainossa.</a:t>
            </a:r>
          </a:p>
        </p:txBody>
      </p:sp>
    </p:spTree>
    <p:extLst>
      <p:ext uri="{BB962C8B-B14F-4D97-AF65-F5344CB8AC3E}">
        <p14:creationId xmlns:p14="http://schemas.microsoft.com/office/powerpoint/2010/main" val="1818505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tsikko 6"/>
          <p:cNvSpPr txBox="1">
            <a:spLocks/>
          </p:cNvSpPr>
          <p:nvPr/>
        </p:nvSpPr>
        <p:spPr bwMode="black">
          <a:xfrm>
            <a:off x="816838" y="565264"/>
            <a:ext cx="9983729" cy="1005841"/>
          </a:xfrm>
          <a:prstGeom prst="rect">
            <a:avLst/>
          </a:prstGeom>
        </p:spPr>
        <p:txBody>
          <a:bodyPr vert="horz" lIns="0" tIns="0" rIns="0" bIns="0" rtlCol="0" anchor="t">
            <a:noAutofit/>
          </a:bodyPr>
          <a:lstStyle>
            <a:lvl1pPr algn="l" defTabSz="1219170" rtl="0" eaLnBrk="1" latinLnBrk="0" hangingPunct="1">
              <a:lnSpc>
                <a:spcPct val="90000"/>
              </a:lnSpc>
              <a:spcBef>
                <a:spcPct val="0"/>
              </a:spcBef>
              <a:buNone/>
              <a:defRPr sz="3500" kern="1200">
                <a:solidFill>
                  <a:srgbClr val="003580"/>
                </a:solidFill>
                <a:latin typeface="+mj-lt"/>
                <a:ea typeface="+mj-ea"/>
                <a:cs typeface="+mj-cs"/>
              </a:defRPr>
            </a:lvl1pPr>
          </a:lstStyle>
          <a:p>
            <a:r>
              <a:rPr lang="fi-FI" sz="3200" dirty="0"/>
              <a:t>Mitä lisäarvoa Kela voi tuottaa asiakkaan elämäntilanteen kokonaisvaltaisemmaksi  hoitamiseksi? </a:t>
            </a:r>
          </a:p>
        </p:txBody>
      </p:sp>
      <p:sp>
        <p:nvSpPr>
          <p:cNvPr id="3" name="Sisällön paikkamerkki 2"/>
          <p:cNvSpPr>
            <a:spLocks noGrp="1"/>
          </p:cNvSpPr>
          <p:nvPr>
            <p:ph idx="1"/>
          </p:nvPr>
        </p:nvSpPr>
        <p:spPr>
          <a:xfrm>
            <a:off x="496728" y="1854837"/>
            <a:ext cx="5393083" cy="3939133"/>
          </a:xfrm>
        </p:spPr>
        <p:txBody>
          <a:bodyPr/>
          <a:lstStyle/>
          <a:p>
            <a:pPr lvl="1">
              <a:spcAft>
                <a:spcPts val="1200"/>
              </a:spcAft>
            </a:pPr>
            <a:r>
              <a:rPr lang="fi-FI" sz="1800" b="1" dirty="0"/>
              <a:t>Etuudet kokonaisvaltaisesti </a:t>
            </a:r>
            <a:r>
              <a:rPr lang="fi-FI" sz="1800" dirty="0"/>
              <a:t>kuntoon etuuksien ja palvelujen kokonaisuudessa</a:t>
            </a:r>
          </a:p>
          <a:p>
            <a:pPr lvl="1">
              <a:spcAft>
                <a:spcPts val="400"/>
              </a:spcAft>
            </a:pPr>
            <a:r>
              <a:rPr lang="fi-FI" sz="1800" dirty="0"/>
              <a:t>Havainnoija, tunnistaja, prosessien käynnistäjän rooli</a:t>
            </a:r>
          </a:p>
          <a:p>
            <a:pPr lvl="2">
              <a:spcAft>
                <a:spcPts val="500"/>
              </a:spcAft>
            </a:pPr>
            <a:r>
              <a:rPr lang="fi-FI" sz="1600" dirty="0"/>
              <a:t>Tietojen ja vinkkitietojen hyödyntäminen merkittävämmin kuin nykyisin</a:t>
            </a:r>
          </a:p>
          <a:p>
            <a:pPr lvl="2">
              <a:spcAft>
                <a:spcPts val="500"/>
              </a:spcAft>
            </a:pPr>
            <a:r>
              <a:rPr lang="fi-FI" sz="1600" dirty="0"/>
              <a:t>Palvelut ja etuudet yhteen varhaisessa vaiheessa</a:t>
            </a:r>
          </a:p>
          <a:p>
            <a:pPr lvl="2">
              <a:spcAft>
                <a:spcPts val="1200"/>
              </a:spcAft>
            </a:pPr>
            <a:r>
              <a:rPr lang="fi-FI" sz="1600" dirty="0"/>
              <a:t>Kumppaneiden </a:t>
            </a:r>
            <a:r>
              <a:rPr lang="fi-FI" sz="1600" dirty="0" err="1"/>
              <a:t>yhteenkytkijä</a:t>
            </a:r>
            <a:r>
              <a:rPr lang="fi-FI" sz="1600" dirty="0"/>
              <a:t>  </a:t>
            </a:r>
          </a:p>
          <a:p>
            <a:pPr lvl="1">
              <a:spcAft>
                <a:spcPts val="400"/>
              </a:spcAft>
            </a:pPr>
            <a:r>
              <a:rPr lang="fi-FI" sz="1800" dirty="0"/>
              <a:t>Informaation tuottajan rooli </a:t>
            </a:r>
          </a:p>
          <a:p>
            <a:pPr lvl="2">
              <a:spcAft>
                <a:spcPts val="1200"/>
              </a:spcAft>
            </a:pPr>
            <a:r>
              <a:rPr lang="fi-FI" sz="1600" dirty="0"/>
              <a:t>Tietoa palveluista, asiakkaan palvelupoluista, etuuksista</a:t>
            </a:r>
          </a:p>
        </p:txBody>
      </p:sp>
      <p:sp>
        <p:nvSpPr>
          <p:cNvPr id="6" name="Dian numeron paikkamerkki 5"/>
          <p:cNvSpPr>
            <a:spLocks noGrp="1"/>
          </p:cNvSpPr>
          <p:nvPr>
            <p:ph type="sldNum" sz="quarter" idx="12"/>
          </p:nvPr>
        </p:nvSpPr>
        <p:spPr/>
        <p:txBody>
          <a:bodyPr/>
          <a:lstStyle/>
          <a:p>
            <a:fld id="{E38D8271-015E-4BD9-B1A3-A057F5E8F4AB}" type="slidenum">
              <a:rPr lang="fi-FI" smtClean="0"/>
              <a:t>4</a:t>
            </a:fld>
            <a:endParaRPr lang="fi-FI"/>
          </a:p>
        </p:txBody>
      </p:sp>
      <p:sp>
        <p:nvSpPr>
          <p:cNvPr id="8" name="Sisällön paikkamerkki 2"/>
          <p:cNvSpPr txBox="1">
            <a:spLocks/>
          </p:cNvSpPr>
          <p:nvPr/>
        </p:nvSpPr>
        <p:spPr>
          <a:xfrm>
            <a:off x="6101999" y="1854837"/>
            <a:ext cx="5301465" cy="3679348"/>
          </a:xfrm>
          <a:prstGeom prst="rect">
            <a:avLst/>
          </a:prstGeom>
        </p:spPr>
        <p:txBody>
          <a:bodyPr vert="horz" lIns="0" tIns="0" rIns="0" bIns="0" rtlCol="0">
            <a:noAutofit/>
          </a:bodyPr>
          <a:lstStyle>
            <a:lvl1pPr marL="359991" indent="-359991" algn="l" defTabSz="1219170" rtl="0" eaLnBrk="1" latinLnBrk="0" hangingPunct="1">
              <a:spcBef>
                <a:spcPts val="0"/>
              </a:spcBef>
              <a:spcAft>
                <a:spcPts val="533"/>
              </a:spcAft>
              <a:buClr>
                <a:srgbClr val="009CDB"/>
              </a:buClr>
              <a:buFont typeface="Arial" pitchFamily="34" charset="0"/>
              <a:buChar char="•"/>
              <a:defRPr sz="2400" kern="1200">
                <a:solidFill>
                  <a:schemeClr val="tx1"/>
                </a:solidFill>
                <a:latin typeface="+mn-lt"/>
                <a:ea typeface="+mn-ea"/>
                <a:cs typeface="+mn-cs"/>
              </a:defRPr>
            </a:lvl1pPr>
            <a:lvl2pPr marL="719982" indent="-359991" algn="l" defTabSz="1219170" rtl="0" eaLnBrk="1" latinLnBrk="0" hangingPunct="1">
              <a:spcBef>
                <a:spcPts val="0"/>
              </a:spcBef>
              <a:spcAft>
                <a:spcPts val="533"/>
              </a:spcAft>
              <a:buClr>
                <a:srgbClr val="009CDB"/>
              </a:buClr>
              <a:buFont typeface="Arial" pitchFamily="34" charset="0"/>
              <a:buChar char="•"/>
              <a:defRPr sz="2000" kern="1200">
                <a:solidFill>
                  <a:schemeClr val="tx1"/>
                </a:solidFill>
                <a:latin typeface="+mn-lt"/>
                <a:ea typeface="+mn-ea"/>
                <a:cs typeface="+mn-cs"/>
              </a:defRPr>
            </a:lvl2pPr>
            <a:lvl3pPr marL="1079973" indent="-359991" algn="l" defTabSz="1219170" rtl="0" eaLnBrk="1" latinLnBrk="0" hangingPunct="1">
              <a:spcBef>
                <a:spcPts val="0"/>
              </a:spcBef>
              <a:spcAft>
                <a:spcPts val="533"/>
              </a:spcAft>
              <a:buClrTx/>
              <a:buFont typeface="Segoe UI" panose="020B0502040204020203" pitchFamily="34" charset="0"/>
              <a:buChar char="–"/>
              <a:defRPr sz="1800" kern="1200">
                <a:solidFill>
                  <a:schemeClr val="tx1"/>
                </a:solidFill>
                <a:latin typeface="+mn-lt"/>
                <a:ea typeface="+mn-ea"/>
                <a:cs typeface="+mn-cs"/>
              </a:defRPr>
            </a:lvl3pPr>
            <a:lvl4pPr marL="1439964" indent="-359991" algn="l" defTabSz="1219170" rtl="0" eaLnBrk="1" latinLnBrk="0" hangingPunct="1">
              <a:spcBef>
                <a:spcPts val="0"/>
              </a:spcBef>
              <a:spcAft>
                <a:spcPts val="533"/>
              </a:spcAft>
              <a:buClrTx/>
              <a:buFont typeface="Segoe UI" panose="020B0502040204020203" pitchFamily="34" charset="0"/>
              <a:buChar char="–"/>
              <a:defRPr sz="1800" kern="1200">
                <a:solidFill>
                  <a:schemeClr val="tx1"/>
                </a:solidFill>
                <a:latin typeface="+mn-lt"/>
                <a:ea typeface="+mn-ea"/>
                <a:cs typeface="+mn-cs"/>
              </a:defRPr>
            </a:lvl4pPr>
            <a:lvl5pPr marL="1799955" indent="-359991" algn="l" defTabSz="1219170" rtl="0" eaLnBrk="1" latinLnBrk="0" hangingPunct="1">
              <a:spcBef>
                <a:spcPts val="0"/>
              </a:spcBef>
              <a:spcAft>
                <a:spcPts val="533"/>
              </a:spcAft>
              <a:buClrTx/>
              <a:buFont typeface="Segoe UI" panose="020B0502040204020203" pitchFamily="34" charset="0"/>
              <a:buChar char="–"/>
              <a:defRPr sz="1800" kern="1200">
                <a:solidFill>
                  <a:schemeClr val="tx1"/>
                </a:solidFill>
                <a:latin typeface="+mn-lt"/>
                <a:ea typeface="+mn-ea"/>
                <a:cs typeface="+mn-cs"/>
              </a:defRPr>
            </a:lvl5pPr>
            <a:lvl6pPr marL="2159946" indent="-359991" algn="l" defTabSz="1219170" rtl="0" eaLnBrk="1" latinLnBrk="0" hangingPunct="1">
              <a:spcBef>
                <a:spcPts val="0"/>
              </a:spcBef>
              <a:spcAft>
                <a:spcPts val="533"/>
              </a:spcAft>
              <a:buClrTx/>
              <a:buFont typeface="Segoe UI" panose="020B0502040204020203" pitchFamily="34" charset="0"/>
              <a:buChar char="–"/>
              <a:defRPr sz="1800" kern="1200">
                <a:solidFill>
                  <a:schemeClr val="tx1"/>
                </a:solidFill>
                <a:latin typeface="+mn-lt"/>
                <a:ea typeface="+mn-ea"/>
                <a:cs typeface="+mn-cs"/>
              </a:defRPr>
            </a:lvl6pPr>
            <a:lvl7pPr marL="2519937" indent="-359991" algn="l" defTabSz="1219170" rtl="0" eaLnBrk="1" latinLnBrk="0" hangingPunct="1">
              <a:spcBef>
                <a:spcPts val="0"/>
              </a:spcBef>
              <a:spcAft>
                <a:spcPts val="533"/>
              </a:spcAft>
              <a:buClrTx/>
              <a:buFont typeface="Segoe UI" panose="020B0502040204020203" pitchFamily="34" charset="0"/>
              <a:buChar char="–"/>
              <a:defRPr sz="1800" kern="1200">
                <a:solidFill>
                  <a:schemeClr val="tx1"/>
                </a:solidFill>
                <a:latin typeface="+mn-lt"/>
                <a:ea typeface="+mn-ea"/>
                <a:cs typeface="+mn-cs"/>
              </a:defRPr>
            </a:lvl7pPr>
            <a:lvl8pPr marL="2879928" indent="-359991" algn="l" defTabSz="1219170" rtl="0" eaLnBrk="1" latinLnBrk="0" hangingPunct="1">
              <a:spcBef>
                <a:spcPts val="0"/>
              </a:spcBef>
              <a:spcAft>
                <a:spcPts val="533"/>
              </a:spcAft>
              <a:buClrTx/>
              <a:buFont typeface="Segoe UI" panose="020B0502040204020203" pitchFamily="34" charset="0"/>
              <a:buChar char="–"/>
              <a:defRPr sz="1800" kern="1200">
                <a:solidFill>
                  <a:schemeClr val="tx1"/>
                </a:solidFill>
                <a:latin typeface="+mn-lt"/>
                <a:ea typeface="+mn-ea"/>
                <a:cs typeface="+mn-cs"/>
              </a:defRPr>
            </a:lvl8pPr>
            <a:lvl9pPr marL="3165678" indent="-285750" algn="l" defTabSz="1219170" rtl="0" eaLnBrk="1" latinLnBrk="0" hangingPunct="1">
              <a:spcBef>
                <a:spcPts val="0"/>
              </a:spcBef>
              <a:spcAft>
                <a:spcPts val="533"/>
              </a:spcAft>
              <a:buClrTx/>
              <a:buFont typeface="Segoe UI" panose="020B0502040204020203" pitchFamily="34" charset="0"/>
              <a:buChar char="–"/>
              <a:defRPr sz="1800" kern="1200">
                <a:solidFill>
                  <a:schemeClr val="tx1"/>
                </a:solidFill>
                <a:latin typeface="+mn-lt"/>
                <a:ea typeface="+mn-ea"/>
                <a:cs typeface="+mn-cs"/>
              </a:defRPr>
            </a:lvl9pPr>
          </a:lstStyle>
          <a:p>
            <a:pPr lvl="1">
              <a:spcAft>
                <a:spcPts val="500"/>
              </a:spcAft>
            </a:pPr>
            <a:r>
              <a:rPr lang="fi-FI" sz="1800" dirty="0"/>
              <a:t>Vastuullinen toimija yhdessä asiakkaan ja sidosryhmien kanssa, rinnalla kulkijan rooli</a:t>
            </a:r>
          </a:p>
          <a:p>
            <a:pPr lvl="2">
              <a:spcAft>
                <a:spcPts val="1200"/>
              </a:spcAft>
            </a:pPr>
            <a:r>
              <a:rPr lang="fi-FI" sz="1600" dirty="0"/>
              <a:t>Suunnitellaan ja kirjataan yhteinen asiakastyö (asiakassuunnitelma)</a:t>
            </a:r>
          </a:p>
          <a:p>
            <a:pPr lvl="1">
              <a:spcAft>
                <a:spcPts val="1200"/>
              </a:spcAft>
            </a:pPr>
            <a:r>
              <a:rPr lang="fi-FI" sz="1800" dirty="0"/>
              <a:t>Asiakkaan etuuksien ja palvelujen hakemisen helpottaja (byrokratian hoitaminen taustalla kumppaneiden kanssa asiakkaan puolesta)</a:t>
            </a:r>
          </a:p>
          <a:p>
            <a:pPr lvl="1">
              <a:spcAft>
                <a:spcPts val="1200"/>
              </a:spcAft>
            </a:pPr>
            <a:r>
              <a:rPr lang="fi-FI" sz="1800" dirty="0"/>
              <a:t>Kansallisten tiedonhallinnan ja järjestelmien ratkaisujen tuottaja </a:t>
            </a:r>
          </a:p>
          <a:p>
            <a:pPr lvl="1">
              <a:spcAft>
                <a:spcPts val="1200"/>
              </a:spcAft>
            </a:pPr>
            <a:r>
              <a:rPr lang="fi-FI" sz="1800" dirty="0"/>
              <a:t>Uusien innovaatioiden tuottaja </a:t>
            </a:r>
          </a:p>
          <a:p>
            <a:pPr lvl="1">
              <a:spcAft>
                <a:spcPts val="1200"/>
              </a:spcAft>
            </a:pPr>
            <a:r>
              <a:rPr lang="fi-FI" sz="1800" dirty="0"/>
              <a:t>Yhdenvertaisuuden lisääjä, paikallinen toimija</a:t>
            </a:r>
          </a:p>
        </p:txBody>
      </p:sp>
    </p:spTree>
    <p:extLst>
      <p:ext uri="{BB962C8B-B14F-4D97-AF65-F5344CB8AC3E}">
        <p14:creationId xmlns:p14="http://schemas.microsoft.com/office/powerpoint/2010/main" val="3844350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Ellipsi 38"/>
          <p:cNvSpPr/>
          <p:nvPr/>
        </p:nvSpPr>
        <p:spPr>
          <a:xfrm>
            <a:off x="4933435" y="237275"/>
            <a:ext cx="6466082" cy="6402058"/>
          </a:xfrm>
          <a:prstGeom prst="ellipse">
            <a:avLst/>
          </a:prstGeom>
          <a:solidFill>
            <a:srgbClr val="6A88B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6" name="Ellipsi 35"/>
          <p:cNvSpPr/>
          <p:nvPr/>
        </p:nvSpPr>
        <p:spPr>
          <a:xfrm>
            <a:off x="5569161" y="866706"/>
            <a:ext cx="5194630" cy="5143196"/>
          </a:xfrm>
          <a:prstGeom prst="ellipse">
            <a:avLst/>
          </a:prstGeom>
          <a:solidFill>
            <a:srgbClr val="2D599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 name="Päivämäärän paikkamerkki 2"/>
          <p:cNvSpPr>
            <a:spLocks noGrp="1"/>
          </p:cNvSpPr>
          <p:nvPr>
            <p:ph type="dt" sz="half" idx="10"/>
          </p:nvPr>
        </p:nvSpPr>
        <p:spPr/>
        <p:txBody>
          <a:bodyPr/>
          <a:lstStyle/>
          <a:p>
            <a:fld id="{73C80B55-2C7E-40A3-BCCC-8DAC01DE21C1}" type="datetime1">
              <a:rPr lang="fi-FI" smtClean="0"/>
              <a:t>4.5.2020</a:t>
            </a:fld>
            <a:endParaRPr lang="fi-FI"/>
          </a:p>
        </p:txBody>
      </p:sp>
      <p:sp>
        <p:nvSpPr>
          <p:cNvPr id="5" name="Dian numeron paikkamerkki 4"/>
          <p:cNvSpPr>
            <a:spLocks noGrp="1"/>
          </p:cNvSpPr>
          <p:nvPr>
            <p:ph type="sldNum" sz="quarter" idx="12"/>
          </p:nvPr>
        </p:nvSpPr>
        <p:spPr/>
        <p:txBody>
          <a:bodyPr/>
          <a:lstStyle/>
          <a:p>
            <a:fld id="{E38D8271-015E-4BD9-B1A3-A057F5E8F4AB}" type="slidenum">
              <a:rPr lang="fi-FI" smtClean="0"/>
              <a:t>5</a:t>
            </a:fld>
            <a:endParaRPr lang="fi-FI"/>
          </a:p>
        </p:txBody>
      </p:sp>
      <p:sp>
        <p:nvSpPr>
          <p:cNvPr id="25" name="Ellipsi 24"/>
          <p:cNvSpPr/>
          <p:nvPr/>
        </p:nvSpPr>
        <p:spPr>
          <a:xfrm>
            <a:off x="6198651" y="1496137"/>
            <a:ext cx="3923180" cy="3884334"/>
          </a:xfrm>
          <a:prstGeom prst="ellipse">
            <a:avLst/>
          </a:prstGeom>
          <a:solidFill>
            <a:srgbClr val="0035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6" name="Ellipsi 25"/>
          <p:cNvSpPr/>
          <p:nvPr/>
        </p:nvSpPr>
        <p:spPr>
          <a:xfrm>
            <a:off x="7311948" y="1189135"/>
            <a:ext cx="1747058" cy="1747058"/>
          </a:xfrm>
          <a:prstGeom prst="ellipse">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lvl="0" algn="ctr" defTabSz="1219170">
              <a:defRPr/>
            </a:pPr>
            <a:r>
              <a:rPr lang="fi-FI" sz="1200" dirty="0" err="1">
                <a:solidFill>
                  <a:srgbClr val="FFFFFF"/>
                </a:solidFill>
                <a:latin typeface="Segoe UI" panose="020B0502040204020203" pitchFamily="34" charset="0"/>
                <a:cs typeface="Segoe UI" panose="020B0502040204020203" pitchFamily="34" charset="0"/>
              </a:rPr>
              <a:t>Sote</a:t>
            </a:r>
            <a:r>
              <a:rPr lang="fi-FI" sz="1200" dirty="0">
                <a:solidFill>
                  <a:srgbClr val="FFFFFF"/>
                </a:solidFill>
                <a:latin typeface="Segoe UI" panose="020B0502040204020203" pitchFamily="34" charset="0"/>
                <a:cs typeface="Segoe UI" panose="020B0502040204020203" pitchFamily="34" charset="0"/>
              </a:rPr>
              <a:t>-keskukset </a:t>
            </a:r>
          </a:p>
          <a:p>
            <a:pPr lvl="0" algn="ctr" defTabSz="1219170">
              <a:defRPr/>
            </a:pPr>
            <a:r>
              <a:rPr lang="fi-FI" sz="1200" dirty="0">
                <a:solidFill>
                  <a:srgbClr val="FFFFFF"/>
                </a:solidFill>
                <a:latin typeface="Segoe UI" panose="020B0502040204020203" pitchFamily="34" charset="0"/>
                <a:cs typeface="Segoe UI" panose="020B0502040204020203" pitchFamily="34" charset="0"/>
              </a:rPr>
              <a:t>Perusterveydenhuolto </a:t>
            </a:r>
          </a:p>
          <a:p>
            <a:pPr lvl="0" algn="ctr" defTabSz="1219170">
              <a:defRPr/>
            </a:pPr>
            <a:r>
              <a:rPr lang="fi-FI" sz="1200" dirty="0">
                <a:solidFill>
                  <a:srgbClr val="FFFFFF"/>
                </a:solidFill>
                <a:latin typeface="Segoe UI" panose="020B0502040204020203" pitchFamily="34" charset="0"/>
                <a:cs typeface="Segoe UI" panose="020B0502040204020203" pitchFamily="34" charset="0"/>
              </a:rPr>
              <a:t>Sosiaalihuolto </a:t>
            </a:r>
          </a:p>
        </p:txBody>
      </p:sp>
      <p:sp>
        <p:nvSpPr>
          <p:cNvPr id="27" name="Ellipsi 26"/>
          <p:cNvSpPr/>
          <p:nvPr/>
        </p:nvSpPr>
        <p:spPr>
          <a:xfrm>
            <a:off x="6437574" y="1988198"/>
            <a:ext cx="1312592" cy="1312592"/>
          </a:xfrm>
          <a:prstGeom prst="ellipse">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lvl="0" algn="ctr" defTabSz="1219170">
              <a:defRPr/>
            </a:pPr>
            <a:r>
              <a:rPr lang="fi-FI" sz="1200" dirty="0">
                <a:solidFill>
                  <a:srgbClr val="FFFFFF"/>
                </a:solidFill>
                <a:latin typeface="Segoe UI" panose="020B0502040204020203" pitchFamily="34" charset="0"/>
                <a:cs typeface="Segoe UI" panose="020B0502040204020203" pitchFamily="34" charset="0"/>
              </a:rPr>
              <a:t>Lapsiperheet</a:t>
            </a:r>
          </a:p>
        </p:txBody>
      </p:sp>
      <p:sp>
        <p:nvSpPr>
          <p:cNvPr id="28" name="Ellipsi 27"/>
          <p:cNvSpPr/>
          <p:nvPr/>
        </p:nvSpPr>
        <p:spPr>
          <a:xfrm>
            <a:off x="6528211" y="3701041"/>
            <a:ext cx="1312592" cy="1312592"/>
          </a:xfrm>
          <a:prstGeom prst="ellipse">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lvl="0" algn="ctr" defTabSz="1219170">
              <a:defRPr/>
            </a:pPr>
            <a:r>
              <a:rPr lang="fi-FI" sz="1200" dirty="0">
                <a:solidFill>
                  <a:srgbClr val="FFFFFF"/>
                </a:solidFill>
                <a:latin typeface="Segoe UI" panose="020B0502040204020203" pitchFamily="34" charset="0"/>
                <a:cs typeface="Segoe UI" panose="020B0502040204020203" pitchFamily="34" charset="0"/>
              </a:rPr>
              <a:t>Työikäiset</a:t>
            </a:r>
          </a:p>
        </p:txBody>
      </p:sp>
      <p:sp>
        <p:nvSpPr>
          <p:cNvPr id="29" name="Ellipsi 28"/>
          <p:cNvSpPr/>
          <p:nvPr/>
        </p:nvSpPr>
        <p:spPr>
          <a:xfrm>
            <a:off x="8578924" y="2035799"/>
            <a:ext cx="1312592" cy="1312592"/>
          </a:xfrm>
          <a:prstGeom prst="ellipse">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lvl="0" algn="ctr" defTabSz="1219170">
              <a:defRPr/>
            </a:pPr>
            <a:r>
              <a:rPr lang="fi-FI" sz="1200" dirty="0">
                <a:solidFill>
                  <a:srgbClr val="FFFFFF"/>
                </a:solidFill>
                <a:latin typeface="Segoe UI" panose="020B0502040204020203" pitchFamily="34" charset="0"/>
                <a:cs typeface="Segoe UI" panose="020B0502040204020203" pitchFamily="34" charset="0"/>
              </a:rPr>
              <a:t>Toimeentulo-</a:t>
            </a:r>
          </a:p>
          <a:p>
            <a:pPr lvl="0" algn="ctr" defTabSz="1219170">
              <a:defRPr/>
            </a:pPr>
            <a:r>
              <a:rPr lang="fi-FI" sz="1200" dirty="0">
                <a:solidFill>
                  <a:srgbClr val="FFFFFF"/>
                </a:solidFill>
                <a:latin typeface="Segoe UI" panose="020B0502040204020203" pitchFamily="34" charset="0"/>
                <a:cs typeface="Segoe UI" panose="020B0502040204020203" pitchFamily="34" charset="0"/>
              </a:rPr>
              <a:t>tuki</a:t>
            </a:r>
          </a:p>
        </p:txBody>
      </p:sp>
      <p:sp>
        <p:nvSpPr>
          <p:cNvPr id="30" name="Ellipsi 29"/>
          <p:cNvSpPr/>
          <p:nvPr/>
        </p:nvSpPr>
        <p:spPr>
          <a:xfrm>
            <a:off x="8507543" y="3701041"/>
            <a:ext cx="1312592" cy="1312592"/>
          </a:xfrm>
          <a:prstGeom prst="ellipse">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lvl="0" algn="ctr" defTabSz="1219170">
              <a:defRPr/>
            </a:pPr>
            <a:r>
              <a:rPr lang="fi-FI" sz="1200" dirty="0">
                <a:solidFill>
                  <a:srgbClr val="FFFFFF"/>
                </a:solidFill>
                <a:latin typeface="Segoe UI" panose="020B0502040204020203" pitchFamily="34" charset="0"/>
                <a:cs typeface="Segoe UI" panose="020B0502040204020203" pitchFamily="34" charset="0"/>
              </a:rPr>
              <a:t>Vammaiset</a:t>
            </a:r>
          </a:p>
        </p:txBody>
      </p:sp>
      <p:sp>
        <p:nvSpPr>
          <p:cNvPr id="31" name="Ellipsi 30"/>
          <p:cNvSpPr/>
          <p:nvPr/>
        </p:nvSpPr>
        <p:spPr>
          <a:xfrm>
            <a:off x="7533384" y="4249274"/>
            <a:ext cx="1312592" cy="1312592"/>
          </a:xfrm>
          <a:prstGeom prst="ellipse">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lvl="0" algn="ctr" defTabSz="1219170">
              <a:defRPr/>
            </a:pPr>
            <a:r>
              <a:rPr lang="fi-FI" sz="1200" dirty="0">
                <a:solidFill>
                  <a:srgbClr val="FFFFFF"/>
                </a:solidFill>
                <a:latin typeface="Segoe UI" panose="020B0502040204020203" pitchFamily="34" charset="0"/>
                <a:cs typeface="Segoe UI" panose="020B0502040204020203" pitchFamily="34" charset="0"/>
              </a:rPr>
              <a:t>Ikäihmiset</a:t>
            </a:r>
          </a:p>
        </p:txBody>
      </p:sp>
      <p:sp>
        <p:nvSpPr>
          <p:cNvPr id="32" name="Ellipsi 31"/>
          <p:cNvSpPr/>
          <p:nvPr/>
        </p:nvSpPr>
        <p:spPr>
          <a:xfrm>
            <a:off x="6188588" y="2809645"/>
            <a:ext cx="1312592" cy="1312592"/>
          </a:xfrm>
          <a:prstGeom prst="ellipse">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lvl="0" algn="ctr" defTabSz="1219170">
              <a:defRPr/>
            </a:pPr>
            <a:r>
              <a:rPr lang="fi-FI" sz="1200" dirty="0">
                <a:solidFill>
                  <a:srgbClr val="FFFFFF"/>
                </a:solidFill>
                <a:latin typeface="Segoe UI" panose="020B0502040204020203" pitchFamily="34" charset="0"/>
                <a:cs typeface="Segoe UI" panose="020B0502040204020203" pitchFamily="34" charset="0"/>
              </a:rPr>
              <a:t>Nuoret</a:t>
            </a:r>
          </a:p>
        </p:txBody>
      </p:sp>
      <p:sp>
        <p:nvSpPr>
          <p:cNvPr id="33" name="Ellipsi 32"/>
          <p:cNvSpPr/>
          <p:nvPr/>
        </p:nvSpPr>
        <p:spPr>
          <a:xfrm>
            <a:off x="8891381" y="2829071"/>
            <a:ext cx="1312592" cy="1312592"/>
          </a:xfrm>
          <a:prstGeom prst="ellipse">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lvl="0" algn="ctr" defTabSz="1219170">
              <a:defRPr/>
            </a:pPr>
            <a:r>
              <a:rPr lang="fi-FI" sz="1200" dirty="0">
                <a:solidFill>
                  <a:srgbClr val="FFFFFF"/>
                </a:solidFill>
                <a:latin typeface="Segoe UI" panose="020B0502040204020203" pitchFamily="34" charset="0"/>
                <a:cs typeface="Segoe UI" panose="020B0502040204020203" pitchFamily="34" charset="0"/>
              </a:rPr>
              <a:t>Kuntoutus-</a:t>
            </a:r>
          </a:p>
          <a:p>
            <a:pPr lvl="0" algn="ctr" defTabSz="1219170">
              <a:defRPr/>
            </a:pPr>
            <a:r>
              <a:rPr lang="fi-FI" sz="1200" dirty="0">
                <a:solidFill>
                  <a:srgbClr val="FFFFFF"/>
                </a:solidFill>
                <a:latin typeface="Segoe UI" panose="020B0502040204020203" pitchFamily="34" charset="0"/>
                <a:cs typeface="Segoe UI" panose="020B0502040204020203" pitchFamily="34" charset="0"/>
              </a:rPr>
              <a:t>palvelut</a:t>
            </a:r>
          </a:p>
        </p:txBody>
      </p:sp>
      <p:sp>
        <p:nvSpPr>
          <p:cNvPr id="35" name="Ellipsi 34"/>
          <p:cNvSpPr/>
          <p:nvPr/>
        </p:nvSpPr>
        <p:spPr>
          <a:xfrm>
            <a:off x="7395160" y="2692095"/>
            <a:ext cx="1547692" cy="1547692"/>
          </a:xfrm>
          <a:prstGeom prst="ellipse">
            <a:avLst/>
          </a:prstGeom>
          <a:solidFill>
            <a:srgbClr val="E2E2E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lvl="0" algn="ctr" defTabSz="1219170">
              <a:defRPr/>
            </a:pPr>
            <a:endParaRPr lang="fi-FI" sz="1400" dirty="0">
              <a:solidFill>
                <a:srgbClr val="002060"/>
              </a:solidFill>
              <a:latin typeface="Segoe UI" panose="020B0502040204020203" pitchFamily="34" charset="0"/>
              <a:cs typeface="Segoe UI" panose="020B0502040204020203" pitchFamily="34" charset="0"/>
            </a:endParaRPr>
          </a:p>
        </p:txBody>
      </p:sp>
      <p:sp>
        <p:nvSpPr>
          <p:cNvPr id="37" name="object 3"/>
          <p:cNvSpPr txBox="1"/>
          <p:nvPr/>
        </p:nvSpPr>
        <p:spPr>
          <a:xfrm>
            <a:off x="890198" y="909894"/>
            <a:ext cx="4553822" cy="807607"/>
          </a:xfrm>
          <a:prstGeom prst="rect">
            <a:avLst/>
          </a:prstGeom>
        </p:spPr>
        <p:txBody>
          <a:bodyPr vert="horz" wrap="square" lIns="0" tIns="7316" rIns="0" bIns="0" rtlCol="0">
            <a:spAutoFit/>
          </a:bodyPr>
          <a:lstStyle/>
          <a:p>
            <a:pPr marL="7701">
              <a:spcBef>
                <a:spcPts val="57"/>
              </a:spcBef>
            </a:pPr>
            <a:r>
              <a:rPr lang="fi-FI" sz="2600" dirty="0">
                <a:solidFill>
                  <a:srgbClr val="003580"/>
                </a:solidFill>
                <a:latin typeface="+mj-lt"/>
                <a:cs typeface="Segoe UI Semilight"/>
              </a:rPr>
              <a:t>Kelan palvelut sidosryhmä- ja kumppanuusyhteistyössä</a:t>
            </a:r>
            <a:endParaRPr sz="2600" dirty="0">
              <a:latin typeface="+mj-lt"/>
              <a:cs typeface="Segoe UI Semilight"/>
            </a:endParaRPr>
          </a:p>
        </p:txBody>
      </p:sp>
      <p:sp>
        <p:nvSpPr>
          <p:cNvPr id="42" name="object 5"/>
          <p:cNvSpPr txBox="1"/>
          <p:nvPr/>
        </p:nvSpPr>
        <p:spPr>
          <a:xfrm>
            <a:off x="1257926" y="2368218"/>
            <a:ext cx="2909881" cy="253609"/>
          </a:xfrm>
          <a:prstGeom prst="rect">
            <a:avLst/>
          </a:prstGeom>
        </p:spPr>
        <p:txBody>
          <a:bodyPr vert="horz" wrap="square" lIns="0" tIns="7316" rIns="0" bIns="0" rtlCol="0">
            <a:spAutoFit/>
          </a:bodyPr>
          <a:lstStyle/>
          <a:p>
            <a:pPr marL="8086">
              <a:spcBef>
                <a:spcPts val="57"/>
              </a:spcBef>
            </a:pPr>
            <a:r>
              <a:rPr lang="fi-FI" sz="1600" spc="-3" dirty="0">
                <a:solidFill>
                  <a:srgbClr val="003580"/>
                </a:solidFill>
                <a:cs typeface="Segoe UI Semilight"/>
              </a:rPr>
              <a:t>Asiakas- ja palveluohjaus</a:t>
            </a:r>
            <a:endParaRPr lang="fi-FI" sz="1600" dirty="0">
              <a:cs typeface="Segoe UI Semilight"/>
            </a:endParaRPr>
          </a:p>
        </p:txBody>
      </p:sp>
      <p:cxnSp>
        <p:nvCxnSpPr>
          <p:cNvPr id="43" name="Suora nuoliyhdysviiva 42"/>
          <p:cNvCxnSpPr/>
          <p:nvPr/>
        </p:nvCxnSpPr>
        <p:spPr>
          <a:xfrm>
            <a:off x="3526972" y="2552795"/>
            <a:ext cx="2551628" cy="0"/>
          </a:xfrm>
          <a:prstGeom prst="straightConnector1">
            <a:avLst/>
          </a:prstGeom>
          <a:ln w="19050">
            <a:solidFill>
              <a:schemeClr val="bg1"/>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44" name="object 5"/>
          <p:cNvSpPr txBox="1"/>
          <p:nvPr/>
        </p:nvSpPr>
        <p:spPr>
          <a:xfrm>
            <a:off x="1252180" y="1916055"/>
            <a:ext cx="2909881" cy="253609"/>
          </a:xfrm>
          <a:prstGeom prst="rect">
            <a:avLst/>
          </a:prstGeom>
        </p:spPr>
        <p:txBody>
          <a:bodyPr vert="horz" wrap="square" lIns="0" tIns="7316" rIns="0" bIns="0" rtlCol="0">
            <a:spAutoFit/>
          </a:bodyPr>
          <a:lstStyle/>
          <a:p>
            <a:pPr marL="8086">
              <a:spcBef>
                <a:spcPts val="57"/>
              </a:spcBef>
            </a:pPr>
            <a:r>
              <a:rPr lang="fi-FI" sz="1600" spc="-3" dirty="0">
                <a:solidFill>
                  <a:srgbClr val="003580"/>
                </a:solidFill>
                <a:cs typeface="Segoe UI Semilight"/>
              </a:rPr>
              <a:t>Asiakasryhmät</a:t>
            </a:r>
            <a:endParaRPr lang="fi-FI" sz="1600" dirty="0">
              <a:cs typeface="Segoe UI Semilight"/>
            </a:endParaRPr>
          </a:p>
        </p:txBody>
      </p:sp>
      <p:cxnSp>
        <p:nvCxnSpPr>
          <p:cNvPr id="45" name="Suora nuoliyhdysviiva 44"/>
          <p:cNvCxnSpPr/>
          <p:nvPr/>
        </p:nvCxnSpPr>
        <p:spPr>
          <a:xfrm>
            <a:off x="2690949" y="2100632"/>
            <a:ext cx="4406537" cy="0"/>
          </a:xfrm>
          <a:prstGeom prst="straightConnector1">
            <a:avLst/>
          </a:prstGeom>
          <a:ln w="19050">
            <a:solidFill>
              <a:schemeClr val="bg1"/>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47" name="object 5"/>
          <p:cNvSpPr txBox="1"/>
          <p:nvPr/>
        </p:nvSpPr>
        <p:spPr>
          <a:xfrm>
            <a:off x="1252180" y="2820380"/>
            <a:ext cx="2909881" cy="253609"/>
          </a:xfrm>
          <a:prstGeom prst="rect">
            <a:avLst/>
          </a:prstGeom>
        </p:spPr>
        <p:txBody>
          <a:bodyPr vert="horz" wrap="square" lIns="0" tIns="7316" rIns="0" bIns="0" rtlCol="0">
            <a:spAutoFit/>
          </a:bodyPr>
          <a:lstStyle/>
          <a:p>
            <a:pPr marL="8086">
              <a:spcBef>
                <a:spcPts val="57"/>
              </a:spcBef>
            </a:pPr>
            <a:r>
              <a:rPr lang="fi-FI" sz="1600" spc="-3" dirty="0">
                <a:solidFill>
                  <a:srgbClr val="003580"/>
                </a:solidFill>
                <a:cs typeface="Segoe UI Semilight"/>
              </a:rPr>
              <a:t>Kumppanuusyhteistyö</a:t>
            </a:r>
            <a:endParaRPr lang="fi-FI" sz="1600" dirty="0">
              <a:cs typeface="Segoe UI Semilight"/>
            </a:endParaRPr>
          </a:p>
        </p:txBody>
      </p:sp>
      <p:cxnSp>
        <p:nvCxnSpPr>
          <p:cNvPr id="48" name="Suora nuoliyhdysviiva 47"/>
          <p:cNvCxnSpPr/>
          <p:nvPr/>
        </p:nvCxnSpPr>
        <p:spPr>
          <a:xfrm>
            <a:off x="3300549" y="3004957"/>
            <a:ext cx="1969300" cy="0"/>
          </a:xfrm>
          <a:prstGeom prst="straightConnector1">
            <a:avLst/>
          </a:prstGeom>
          <a:ln w="19050">
            <a:solidFill>
              <a:schemeClr val="bg1"/>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61" name="Ellipsi 60"/>
          <p:cNvSpPr/>
          <p:nvPr/>
        </p:nvSpPr>
        <p:spPr>
          <a:xfrm>
            <a:off x="6182074" y="869883"/>
            <a:ext cx="941020" cy="908700"/>
          </a:xfrm>
          <a:prstGeom prst="ellipse">
            <a:avLst/>
          </a:prstGeom>
          <a:solidFill>
            <a:srgbClr val="2D599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fi-FI" sz="1000" dirty="0"/>
              <a:t>LAPE-keskukset </a:t>
            </a:r>
          </a:p>
        </p:txBody>
      </p:sp>
      <p:sp>
        <p:nvSpPr>
          <p:cNvPr id="62" name="Ellipsi 61"/>
          <p:cNvSpPr/>
          <p:nvPr/>
        </p:nvSpPr>
        <p:spPr>
          <a:xfrm>
            <a:off x="9987801" y="3774775"/>
            <a:ext cx="1424422" cy="1387802"/>
          </a:xfrm>
          <a:prstGeom prst="ellipse">
            <a:avLst/>
          </a:prstGeom>
          <a:solidFill>
            <a:srgbClr val="2D599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fi-FI" sz="1000" dirty="0"/>
              <a:t>Kotihoito, omaishoito, tehostettu palveluasuminen ja etuudet </a:t>
            </a:r>
          </a:p>
        </p:txBody>
      </p:sp>
      <p:sp>
        <p:nvSpPr>
          <p:cNvPr id="63" name="Ellipsi 62"/>
          <p:cNvSpPr/>
          <p:nvPr/>
        </p:nvSpPr>
        <p:spPr>
          <a:xfrm>
            <a:off x="7645791" y="5466897"/>
            <a:ext cx="1096789" cy="1068592"/>
          </a:xfrm>
          <a:prstGeom prst="ellipse">
            <a:avLst/>
          </a:prstGeom>
          <a:solidFill>
            <a:srgbClr val="2D599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fi-FI" sz="1000" dirty="0"/>
              <a:t>Oulun malli ikäihmisille – nostetaan valtakunnan tasolle </a:t>
            </a:r>
          </a:p>
        </p:txBody>
      </p:sp>
      <p:sp>
        <p:nvSpPr>
          <p:cNvPr id="64" name="Ellipsi 63"/>
          <p:cNvSpPr/>
          <p:nvPr/>
        </p:nvSpPr>
        <p:spPr>
          <a:xfrm>
            <a:off x="5898173" y="3618893"/>
            <a:ext cx="859584" cy="837485"/>
          </a:xfrm>
          <a:prstGeom prst="ellipse">
            <a:avLst/>
          </a:prstGeom>
          <a:solidFill>
            <a:srgbClr val="0035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fi-FI" sz="1000" dirty="0"/>
              <a:t>Työttömät</a:t>
            </a:r>
          </a:p>
        </p:txBody>
      </p:sp>
      <p:sp>
        <p:nvSpPr>
          <p:cNvPr id="65" name="Ellipsi 64"/>
          <p:cNvSpPr/>
          <p:nvPr/>
        </p:nvSpPr>
        <p:spPr>
          <a:xfrm>
            <a:off x="6785729" y="4703056"/>
            <a:ext cx="859584" cy="837485"/>
          </a:xfrm>
          <a:prstGeom prst="ellipse">
            <a:avLst/>
          </a:prstGeom>
          <a:solidFill>
            <a:srgbClr val="0035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fi-FI" sz="1000" dirty="0"/>
              <a:t>Työssä käyvät</a:t>
            </a:r>
          </a:p>
        </p:txBody>
      </p:sp>
      <p:sp>
        <p:nvSpPr>
          <p:cNvPr id="66" name="Ellipsi 65"/>
          <p:cNvSpPr/>
          <p:nvPr/>
        </p:nvSpPr>
        <p:spPr>
          <a:xfrm>
            <a:off x="5583183" y="4243536"/>
            <a:ext cx="943292" cy="919041"/>
          </a:xfrm>
          <a:prstGeom prst="ellipse">
            <a:avLst/>
          </a:prstGeom>
          <a:solidFill>
            <a:srgbClr val="0035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fi-FI" sz="1000" dirty="0"/>
              <a:t>Pitkäaikais-työttömät</a:t>
            </a:r>
          </a:p>
        </p:txBody>
      </p:sp>
      <p:sp>
        <p:nvSpPr>
          <p:cNvPr id="67" name="Ellipsi 66"/>
          <p:cNvSpPr/>
          <p:nvPr/>
        </p:nvSpPr>
        <p:spPr>
          <a:xfrm>
            <a:off x="5455333" y="2904895"/>
            <a:ext cx="933609" cy="909607"/>
          </a:xfrm>
          <a:prstGeom prst="ellipse">
            <a:avLst/>
          </a:prstGeom>
          <a:solidFill>
            <a:srgbClr val="0035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fi-FI" sz="1000" dirty="0"/>
              <a:t>Nuoret osa-työkykyiset</a:t>
            </a:r>
          </a:p>
        </p:txBody>
      </p:sp>
      <p:sp>
        <p:nvSpPr>
          <p:cNvPr id="68" name="Ellipsi 67"/>
          <p:cNvSpPr/>
          <p:nvPr/>
        </p:nvSpPr>
        <p:spPr>
          <a:xfrm>
            <a:off x="4438046" y="3465941"/>
            <a:ext cx="1334384" cy="1300079"/>
          </a:xfrm>
          <a:prstGeom prst="ellipse">
            <a:avLst/>
          </a:prstGeom>
          <a:solidFill>
            <a:srgbClr val="2D599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fi-FI" sz="1000" dirty="0"/>
              <a:t>Työllisyys-palvelut / kumppanuus- malli. Nostetaan valtakunnan tasolle </a:t>
            </a:r>
          </a:p>
        </p:txBody>
      </p:sp>
      <p:sp>
        <p:nvSpPr>
          <p:cNvPr id="84" name="Ellipsi 83"/>
          <p:cNvSpPr/>
          <p:nvPr/>
        </p:nvSpPr>
        <p:spPr>
          <a:xfrm>
            <a:off x="7373376" y="379016"/>
            <a:ext cx="1014056" cy="987986"/>
          </a:xfrm>
          <a:prstGeom prst="ellipse">
            <a:avLst/>
          </a:prstGeom>
          <a:solidFill>
            <a:srgbClr val="2D599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fi-FI" sz="1000" dirty="0"/>
              <a:t>Sote-tieto </a:t>
            </a:r>
          </a:p>
          <a:p>
            <a:pPr algn="ctr"/>
            <a:r>
              <a:rPr lang="fi-FI" sz="1000" dirty="0"/>
              <a:t>(Kanta + etuudet)</a:t>
            </a:r>
          </a:p>
        </p:txBody>
      </p:sp>
      <p:sp>
        <p:nvSpPr>
          <p:cNvPr id="85" name="Ellipsi 84"/>
          <p:cNvSpPr/>
          <p:nvPr/>
        </p:nvSpPr>
        <p:spPr>
          <a:xfrm>
            <a:off x="8689098" y="559704"/>
            <a:ext cx="1117523" cy="1088793"/>
          </a:xfrm>
          <a:prstGeom prst="ellipse">
            <a:avLst/>
          </a:prstGeom>
          <a:solidFill>
            <a:srgbClr val="2D599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fi-FI" sz="1000" dirty="0"/>
              <a:t>Sotu-tieto </a:t>
            </a:r>
          </a:p>
          <a:p>
            <a:pPr algn="ctr"/>
            <a:r>
              <a:rPr lang="fi-FI" sz="1000" dirty="0"/>
              <a:t>(asiakastiedot ja etuudet)</a:t>
            </a:r>
          </a:p>
        </p:txBody>
      </p:sp>
      <p:sp>
        <p:nvSpPr>
          <p:cNvPr id="86" name="Ellipsi 85"/>
          <p:cNvSpPr/>
          <p:nvPr/>
        </p:nvSpPr>
        <p:spPr>
          <a:xfrm>
            <a:off x="8760723" y="4614316"/>
            <a:ext cx="859584" cy="837485"/>
          </a:xfrm>
          <a:prstGeom prst="ellipse">
            <a:avLst/>
          </a:prstGeom>
          <a:solidFill>
            <a:srgbClr val="0035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fi-FI" sz="1000" dirty="0"/>
              <a:t>Työttömät</a:t>
            </a:r>
          </a:p>
        </p:txBody>
      </p:sp>
    </p:spTree>
    <p:extLst>
      <p:ext uri="{BB962C8B-B14F-4D97-AF65-F5344CB8AC3E}">
        <p14:creationId xmlns:p14="http://schemas.microsoft.com/office/powerpoint/2010/main" val="1289121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Milloin moniammatilliseen palveluun?</a:t>
            </a:r>
          </a:p>
        </p:txBody>
      </p:sp>
      <p:sp>
        <p:nvSpPr>
          <p:cNvPr id="3" name="Sisällön paikkamerkki 2"/>
          <p:cNvSpPr>
            <a:spLocks noGrp="1"/>
          </p:cNvSpPr>
          <p:nvPr>
            <p:ph idx="1"/>
          </p:nvPr>
        </p:nvSpPr>
        <p:spPr/>
        <p:txBody>
          <a:bodyPr/>
          <a:lstStyle/>
          <a:p>
            <a:r>
              <a:rPr lang="fi-FI" b="1" dirty="0"/>
              <a:t>Signaaleja</a:t>
            </a:r>
            <a:r>
              <a:rPr lang="fi-FI" dirty="0"/>
              <a:t> on Kelassa jo nyt paljon</a:t>
            </a:r>
          </a:p>
          <a:p>
            <a:pPr lvl="1"/>
            <a:r>
              <a:rPr lang="fi-FI" dirty="0"/>
              <a:t>Opintojen keskeytyminen - opintotuki (valvontailmoitukset)</a:t>
            </a:r>
          </a:p>
          <a:p>
            <a:pPr lvl="1"/>
            <a:r>
              <a:rPr lang="fi-FI" dirty="0"/>
              <a:t>Asevelvollisuudesta vapautetut ja sen keskeyttäneet – sotilasavustus (ilmoitukset)</a:t>
            </a:r>
          </a:p>
          <a:p>
            <a:pPr lvl="1"/>
            <a:r>
              <a:rPr lang="fi-FI" dirty="0"/>
              <a:t>Työttömyys - työttömyysturva (lausunnot)</a:t>
            </a:r>
          </a:p>
          <a:p>
            <a:pPr lvl="1"/>
            <a:r>
              <a:rPr lang="fi-FI" dirty="0"/>
              <a:t>Teinivanhemmuus, huostaanotot – perhe-etuudet </a:t>
            </a:r>
          </a:p>
          <a:p>
            <a:pPr lvl="1"/>
            <a:r>
              <a:rPr lang="fi-FI" dirty="0"/>
              <a:t>Tulottomuus - toimeentulotuki (monenlaisia signaaleja)</a:t>
            </a:r>
          </a:p>
          <a:p>
            <a:pPr lvl="1"/>
            <a:r>
              <a:rPr lang="fi-FI" dirty="0"/>
              <a:t>Työ- ja opiskelukyvyn haasteet – työkykyyn liittyvät etuudet (lääkärinlausunnot)</a:t>
            </a:r>
          </a:p>
          <a:p>
            <a:pPr lvl="1"/>
            <a:r>
              <a:rPr lang="fi-FI" dirty="0"/>
              <a:t>Lääkkeiden liikakäyttö – lääkekorvaukset </a:t>
            </a:r>
          </a:p>
          <a:p>
            <a:pPr lvl="1"/>
            <a:r>
              <a:rPr lang="fi-FI" dirty="0"/>
              <a:t>jne.</a:t>
            </a:r>
          </a:p>
          <a:p>
            <a:endParaRPr lang="fi-FI" dirty="0"/>
          </a:p>
        </p:txBody>
      </p:sp>
      <p:sp>
        <p:nvSpPr>
          <p:cNvPr id="6" name="Dian numeron paikkamerkki 5"/>
          <p:cNvSpPr>
            <a:spLocks noGrp="1"/>
          </p:cNvSpPr>
          <p:nvPr>
            <p:ph type="sldNum" sz="quarter" idx="12"/>
          </p:nvPr>
        </p:nvSpPr>
        <p:spPr/>
        <p:txBody>
          <a:bodyPr/>
          <a:lstStyle/>
          <a:p>
            <a:fld id="{E38D8271-015E-4BD9-B1A3-A057F5E8F4AB}" type="slidenum">
              <a:rPr lang="fi-FI" smtClean="0"/>
              <a:t>6</a:t>
            </a:fld>
            <a:endParaRPr lang="fi-FI"/>
          </a:p>
        </p:txBody>
      </p:sp>
    </p:spTree>
    <p:extLst>
      <p:ext uri="{BB962C8B-B14F-4D97-AF65-F5344CB8AC3E}">
        <p14:creationId xmlns:p14="http://schemas.microsoft.com/office/powerpoint/2010/main" val="1303274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Ellipsi 25"/>
          <p:cNvSpPr/>
          <p:nvPr/>
        </p:nvSpPr>
        <p:spPr>
          <a:xfrm>
            <a:off x="4818063" y="137935"/>
            <a:ext cx="6154736" cy="6093794"/>
          </a:xfrm>
          <a:prstGeom prst="ellipse">
            <a:avLst/>
          </a:prstGeom>
          <a:solidFill>
            <a:srgbClr val="6A88B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Ellipsi 7"/>
          <p:cNvSpPr/>
          <p:nvPr/>
        </p:nvSpPr>
        <p:spPr>
          <a:xfrm>
            <a:off x="6600238" y="783103"/>
            <a:ext cx="2695753" cy="2669062"/>
          </a:xfrm>
          <a:prstGeom prst="ellipse">
            <a:avLst/>
          </a:prstGeom>
          <a:solidFill>
            <a:srgbClr val="003580">
              <a:alpha val="8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Ellipsi 8"/>
          <p:cNvSpPr/>
          <p:nvPr/>
        </p:nvSpPr>
        <p:spPr>
          <a:xfrm>
            <a:off x="6709886" y="2918560"/>
            <a:ext cx="2476456" cy="2451934"/>
          </a:xfrm>
          <a:prstGeom prst="ellipse">
            <a:avLst/>
          </a:prstGeom>
          <a:solidFill>
            <a:srgbClr val="FCB815">
              <a:alpha val="92157"/>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2" name="object 3"/>
          <p:cNvSpPr txBox="1"/>
          <p:nvPr/>
        </p:nvSpPr>
        <p:spPr>
          <a:xfrm>
            <a:off x="7046118" y="1778638"/>
            <a:ext cx="1803336" cy="561385"/>
          </a:xfrm>
          <a:prstGeom prst="rect">
            <a:avLst/>
          </a:prstGeom>
        </p:spPr>
        <p:txBody>
          <a:bodyPr vert="horz" wrap="square" lIns="0" tIns="7316" rIns="0" bIns="0" rtlCol="0">
            <a:spAutoFit/>
          </a:bodyPr>
          <a:lstStyle/>
          <a:p>
            <a:pPr marL="7701" algn="ctr">
              <a:spcBef>
                <a:spcPts val="57"/>
              </a:spcBef>
            </a:pPr>
            <a:r>
              <a:rPr lang="fi-FI" sz="1800" dirty="0">
                <a:solidFill>
                  <a:schemeClr val="bg1"/>
                </a:solidFill>
                <a:latin typeface="+mj-lt"/>
                <a:cs typeface="Segoe UI Semilight"/>
              </a:rPr>
              <a:t>Yhteistoiminta-mallit</a:t>
            </a:r>
            <a:endParaRPr sz="1800" dirty="0">
              <a:solidFill>
                <a:schemeClr val="bg1"/>
              </a:solidFill>
              <a:latin typeface="+mj-lt"/>
              <a:cs typeface="Segoe UI Semilight"/>
            </a:endParaRPr>
          </a:p>
        </p:txBody>
      </p:sp>
      <p:sp>
        <p:nvSpPr>
          <p:cNvPr id="13" name="Suorakulmio 12"/>
          <p:cNvSpPr/>
          <p:nvPr/>
        </p:nvSpPr>
        <p:spPr>
          <a:xfrm>
            <a:off x="6707669" y="3786652"/>
            <a:ext cx="2472761" cy="646331"/>
          </a:xfrm>
          <a:prstGeom prst="rect">
            <a:avLst/>
          </a:prstGeom>
        </p:spPr>
        <p:txBody>
          <a:bodyPr wrap="square">
            <a:spAutoFit/>
          </a:bodyPr>
          <a:lstStyle/>
          <a:p>
            <a:pPr algn="ctr"/>
            <a:r>
              <a:rPr lang="fi-FI" sz="1800" dirty="0">
                <a:solidFill>
                  <a:srgbClr val="003580"/>
                </a:solidFill>
                <a:latin typeface="+mj-lt"/>
                <a:cs typeface="Segoe UI Semilight"/>
              </a:rPr>
              <a:t>Yhteinen asiakassuunnitelma</a:t>
            </a:r>
          </a:p>
        </p:txBody>
      </p:sp>
      <p:sp>
        <p:nvSpPr>
          <p:cNvPr id="15" name="Ellipsi 14"/>
          <p:cNvSpPr/>
          <p:nvPr/>
        </p:nvSpPr>
        <p:spPr>
          <a:xfrm>
            <a:off x="7046447" y="4921723"/>
            <a:ext cx="1803334" cy="1785478"/>
          </a:xfrm>
          <a:prstGeom prst="ellipse">
            <a:avLst/>
          </a:prstGeom>
          <a:solidFill>
            <a:srgbClr val="FCB815">
              <a:alpha val="92157"/>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7" name="Suorakulmio 16"/>
          <p:cNvSpPr/>
          <p:nvPr/>
        </p:nvSpPr>
        <p:spPr>
          <a:xfrm>
            <a:off x="7040536" y="5447766"/>
            <a:ext cx="1803334" cy="646331"/>
          </a:xfrm>
          <a:prstGeom prst="rect">
            <a:avLst/>
          </a:prstGeom>
        </p:spPr>
        <p:txBody>
          <a:bodyPr wrap="square">
            <a:spAutoFit/>
          </a:bodyPr>
          <a:lstStyle/>
          <a:p>
            <a:pPr algn="ctr"/>
            <a:r>
              <a:rPr lang="fi-FI" sz="1800" dirty="0">
                <a:solidFill>
                  <a:srgbClr val="003580"/>
                </a:solidFill>
                <a:latin typeface="+mj-lt"/>
                <a:cs typeface="Segoe UI Semilight"/>
              </a:rPr>
              <a:t>Koppi</a:t>
            </a:r>
          </a:p>
          <a:p>
            <a:pPr algn="ctr"/>
            <a:r>
              <a:rPr lang="fi-FI" sz="1800" dirty="0">
                <a:solidFill>
                  <a:srgbClr val="003580"/>
                </a:solidFill>
                <a:latin typeface="+mj-lt"/>
                <a:cs typeface="Segoe UI Semilight"/>
              </a:rPr>
              <a:t>asiakkaasta</a:t>
            </a:r>
          </a:p>
        </p:txBody>
      </p:sp>
      <p:sp>
        <p:nvSpPr>
          <p:cNvPr id="19" name="Ellipsi 18"/>
          <p:cNvSpPr/>
          <p:nvPr/>
        </p:nvSpPr>
        <p:spPr>
          <a:xfrm>
            <a:off x="3930358" y="783103"/>
            <a:ext cx="2695753" cy="2669062"/>
          </a:xfrm>
          <a:prstGeom prst="ellipse">
            <a:avLst/>
          </a:prstGeom>
          <a:solidFill>
            <a:srgbClr val="003580">
              <a:alpha val="8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20" name="object 3"/>
          <p:cNvSpPr txBox="1"/>
          <p:nvPr/>
        </p:nvSpPr>
        <p:spPr>
          <a:xfrm>
            <a:off x="4379765" y="1573310"/>
            <a:ext cx="1803336" cy="1115383"/>
          </a:xfrm>
          <a:prstGeom prst="rect">
            <a:avLst/>
          </a:prstGeom>
        </p:spPr>
        <p:txBody>
          <a:bodyPr vert="horz" wrap="square" lIns="0" tIns="7316" rIns="0" bIns="0" rtlCol="0">
            <a:spAutoFit/>
          </a:bodyPr>
          <a:lstStyle/>
          <a:p>
            <a:pPr marL="7701" algn="ctr">
              <a:spcBef>
                <a:spcPts val="57"/>
              </a:spcBef>
            </a:pPr>
            <a:r>
              <a:rPr lang="fi-FI" sz="1800" dirty="0">
                <a:solidFill>
                  <a:schemeClr val="bg1"/>
                </a:solidFill>
                <a:latin typeface="+mj-lt"/>
                <a:cs typeface="Segoe UI Semilight"/>
              </a:rPr>
              <a:t>Osaoptimoinnista kohti yhteisvastuullista toimintaa</a:t>
            </a:r>
            <a:endParaRPr sz="1800" dirty="0">
              <a:solidFill>
                <a:schemeClr val="bg1"/>
              </a:solidFill>
              <a:latin typeface="+mj-lt"/>
              <a:cs typeface="Segoe UI Semilight"/>
            </a:endParaRPr>
          </a:p>
        </p:txBody>
      </p:sp>
      <p:sp>
        <p:nvSpPr>
          <p:cNvPr id="21" name="Ellipsi 20"/>
          <p:cNvSpPr/>
          <p:nvPr/>
        </p:nvSpPr>
        <p:spPr>
          <a:xfrm>
            <a:off x="9284166" y="783103"/>
            <a:ext cx="2695753" cy="2669062"/>
          </a:xfrm>
          <a:prstGeom prst="ellipse">
            <a:avLst/>
          </a:prstGeom>
          <a:solidFill>
            <a:srgbClr val="003580">
              <a:alpha val="8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22" name="object 3"/>
          <p:cNvSpPr txBox="1"/>
          <p:nvPr/>
        </p:nvSpPr>
        <p:spPr>
          <a:xfrm>
            <a:off x="9821455" y="1729196"/>
            <a:ext cx="1803336" cy="838384"/>
          </a:xfrm>
          <a:prstGeom prst="rect">
            <a:avLst/>
          </a:prstGeom>
        </p:spPr>
        <p:txBody>
          <a:bodyPr vert="horz" wrap="square" lIns="0" tIns="7316" rIns="0" bIns="0" rtlCol="0">
            <a:spAutoFit/>
          </a:bodyPr>
          <a:lstStyle/>
          <a:p>
            <a:pPr marL="7701" algn="ctr">
              <a:spcBef>
                <a:spcPts val="57"/>
              </a:spcBef>
            </a:pPr>
            <a:r>
              <a:rPr lang="fi-FI" sz="1800" dirty="0">
                <a:solidFill>
                  <a:schemeClr val="bg1"/>
                </a:solidFill>
                <a:latin typeface="+mj-lt"/>
                <a:cs typeface="Segoe UI Semilight"/>
              </a:rPr>
              <a:t>Asiakaslähtöinen elämäntilanne-keskeinen palvelu</a:t>
            </a:r>
            <a:endParaRPr sz="1800" dirty="0">
              <a:solidFill>
                <a:schemeClr val="bg1"/>
              </a:solidFill>
              <a:latin typeface="+mj-lt"/>
              <a:cs typeface="Segoe UI Semilight"/>
            </a:endParaRPr>
          </a:p>
        </p:txBody>
      </p:sp>
      <p:sp>
        <p:nvSpPr>
          <p:cNvPr id="28" name="object 3"/>
          <p:cNvSpPr txBox="1"/>
          <p:nvPr/>
        </p:nvSpPr>
        <p:spPr>
          <a:xfrm>
            <a:off x="890198" y="3768706"/>
            <a:ext cx="3596077" cy="1128207"/>
          </a:xfrm>
          <a:prstGeom prst="rect">
            <a:avLst/>
          </a:prstGeom>
        </p:spPr>
        <p:txBody>
          <a:bodyPr vert="horz" wrap="square" lIns="0" tIns="7316" rIns="0" bIns="0" rtlCol="0">
            <a:spAutoFit/>
          </a:bodyPr>
          <a:lstStyle/>
          <a:p>
            <a:pPr marL="7701">
              <a:spcBef>
                <a:spcPts val="57"/>
              </a:spcBef>
            </a:pPr>
            <a:r>
              <a:rPr lang="fi-FI" sz="1800" dirty="0">
                <a:latin typeface="+mj-lt"/>
                <a:cs typeface="Segoe UI Semilight"/>
              </a:rPr>
              <a:t>Tehokas toiminta edellyttää, resursseja, prosesseja ja järjestelmiä.</a:t>
            </a:r>
          </a:p>
          <a:p>
            <a:pPr marL="7701">
              <a:spcBef>
                <a:spcPts val="57"/>
              </a:spcBef>
            </a:pPr>
            <a:r>
              <a:rPr lang="fi-FI" sz="1800" dirty="0">
                <a:latin typeface="+mj-lt"/>
                <a:cs typeface="Segoe UI Semilight"/>
              </a:rPr>
              <a:t>Unohtamatta tietosuojanäkökulmaa ja lainsäädäntöä.</a:t>
            </a:r>
          </a:p>
        </p:txBody>
      </p:sp>
      <p:sp>
        <p:nvSpPr>
          <p:cNvPr id="27" name="Nuoli oikealle 26"/>
          <p:cNvSpPr/>
          <p:nvPr/>
        </p:nvSpPr>
        <p:spPr>
          <a:xfrm>
            <a:off x="6408103" y="1884551"/>
            <a:ext cx="505596" cy="466165"/>
          </a:xfrm>
          <a:prstGeom prst="rightArrow">
            <a:avLst/>
          </a:prstGeom>
          <a:solidFill>
            <a:schemeClr val="bg1"/>
          </a:solidFill>
          <a:ln>
            <a:solidFill>
              <a:srgbClr val="FCB8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 name="Nuoli oikealle 28"/>
          <p:cNvSpPr/>
          <p:nvPr/>
        </p:nvSpPr>
        <p:spPr>
          <a:xfrm rot="10800000">
            <a:off x="8956559" y="1873858"/>
            <a:ext cx="505596" cy="466165"/>
          </a:xfrm>
          <a:prstGeom prst="rightArrow">
            <a:avLst/>
          </a:prstGeom>
          <a:solidFill>
            <a:schemeClr val="bg1"/>
          </a:solidFill>
          <a:ln>
            <a:solidFill>
              <a:srgbClr val="FCB8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 name="Nuoli oikealle 29"/>
          <p:cNvSpPr/>
          <p:nvPr/>
        </p:nvSpPr>
        <p:spPr>
          <a:xfrm rot="5400000">
            <a:off x="7689403" y="4768284"/>
            <a:ext cx="505596" cy="466165"/>
          </a:xfrm>
          <a:prstGeom prst="rightArrow">
            <a:avLst/>
          </a:prstGeom>
          <a:solidFill>
            <a:schemeClr val="bg1"/>
          </a:solidFill>
          <a:ln>
            <a:solidFill>
              <a:srgbClr val="FCB8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 name="Nuoli oikealle 30"/>
          <p:cNvSpPr/>
          <p:nvPr/>
        </p:nvSpPr>
        <p:spPr>
          <a:xfrm rot="5400000">
            <a:off x="7691194" y="2819809"/>
            <a:ext cx="505596" cy="466165"/>
          </a:xfrm>
          <a:prstGeom prst="rightArrow">
            <a:avLst/>
          </a:prstGeom>
          <a:solidFill>
            <a:schemeClr val="bg1"/>
          </a:solidFill>
          <a:ln>
            <a:solidFill>
              <a:srgbClr val="FCB8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2" name="object 3"/>
          <p:cNvSpPr txBox="1"/>
          <p:nvPr/>
        </p:nvSpPr>
        <p:spPr>
          <a:xfrm>
            <a:off x="890198" y="909894"/>
            <a:ext cx="2680860" cy="1238494"/>
          </a:xfrm>
          <a:prstGeom prst="rect">
            <a:avLst/>
          </a:prstGeom>
        </p:spPr>
        <p:txBody>
          <a:bodyPr vert="horz" wrap="square" lIns="0" tIns="7316" rIns="0" bIns="0" rtlCol="0">
            <a:spAutoFit/>
          </a:bodyPr>
          <a:lstStyle/>
          <a:p>
            <a:pPr marL="7701">
              <a:spcBef>
                <a:spcPts val="57"/>
              </a:spcBef>
            </a:pPr>
            <a:r>
              <a:rPr lang="fi-FI" sz="4000" dirty="0">
                <a:solidFill>
                  <a:srgbClr val="003580"/>
                </a:solidFill>
                <a:latin typeface="+mj-lt"/>
                <a:cs typeface="Segoe UI Semilight"/>
              </a:rPr>
              <a:t>Toiminnan edellytykset</a:t>
            </a:r>
            <a:endParaRPr sz="4000" dirty="0">
              <a:latin typeface="+mj-lt"/>
              <a:cs typeface="Segoe UI Semilight"/>
            </a:endParaRPr>
          </a:p>
        </p:txBody>
      </p:sp>
    </p:spTree>
    <p:extLst>
      <p:ext uri="{BB962C8B-B14F-4D97-AF65-F5344CB8AC3E}">
        <p14:creationId xmlns:p14="http://schemas.microsoft.com/office/powerpoint/2010/main" val="3612477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3611339" y="1120877"/>
            <a:ext cx="8214902" cy="479881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uorakulmio 2"/>
          <p:cNvSpPr/>
          <p:nvPr/>
        </p:nvSpPr>
        <p:spPr>
          <a:xfrm>
            <a:off x="3926616" y="1418803"/>
            <a:ext cx="3484381" cy="41975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 name="Suorakulmio 20"/>
          <p:cNvSpPr/>
          <p:nvPr/>
        </p:nvSpPr>
        <p:spPr>
          <a:xfrm>
            <a:off x="8035313" y="1393374"/>
            <a:ext cx="3323235" cy="41975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Dian numeron paikkamerkki 5"/>
          <p:cNvSpPr>
            <a:spLocks noGrp="1"/>
          </p:cNvSpPr>
          <p:nvPr>
            <p:ph type="sldNum" sz="quarter" idx="12"/>
          </p:nvPr>
        </p:nvSpPr>
        <p:spPr/>
        <p:txBody>
          <a:bodyPr/>
          <a:lstStyle/>
          <a:p>
            <a:fld id="{E38D8271-015E-4BD9-B1A3-A057F5E8F4AB}" type="slidenum">
              <a:rPr lang="fi-FI" smtClean="0"/>
              <a:t>8</a:t>
            </a:fld>
            <a:endParaRPr lang="fi-FI"/>
          </a:p>
        </p:txBody>
      </p:sp>
      <p:sp>
        <p:nvSpPr>
          <p:cNvPr id="9" name="Otsikko 6"/>
          <p:cNvSpPr txBox="1">
            <a:spLocks/>
          </p:cNvSpPr>
          <p:nvPr/>
        </p:nvSpPr>
        <p:spPr bwMode="black">
          <a:xfrm>
            <a:off x="702049" y="451343"/>
            <a:ext cx="9983729" cy="555613"/>
          </a:xfrm>
          <a:prstGeom prst="rect">
            <a:avLst/>
          </a:prstGeom>
        </p:spPr>
        <p:txBody>
          <a:bodyPr vert="horz" lIns="0" tIns="0" rIns="0" bIns="0" rtlCol="0" anchor="t">
            <a:noAutofit/>
          </a:bodyPr>
          <a:lstStyle>
            <a:lvl1pPr algn="l" defTabSz="1219170" rtl="0" eaLnBrk="1" latinLnBrk="0" hangingPunct="1">
              <a:lnSpc>
                <a:spcPct val="90000"/>
              </a:lnSpc>
              <a:spcBef>
                <a:spcPct val="0"/>
              </a:spcBef>
              <a:buNone/>
              <a:defRPr sz="3500" kern="1200">
                <a:solidFill>
                  <a:srgbClr val="003580"/>
                </a:solidFill>
                <a:latin typeface="+mj-lt"/>
                <a:ea typeface="+mj-ea"/>
                <a:cs typeface="+mj-cs"/>
              </a:defRPr>
            </a:lvl1pPr>
          </a:lstStyle>
          <a:p>
            <a:r>
              <a:rPr lang="fi-FI" sz="3200" dirty="0"/>
              <a:t>Kelan palvelut asiakkaille – palvelun tasot </a:t>
            </a:r>
          </a:p>
        </p:txBody>
      </p:sp>
      <p:sp>
        <p:nvSpPr>
          <p:cNvPr id="10" name="Sisällön paikkamerkki 2"/>
          <p:cNvSpPr txBox="1">
            <a:spLocks/>
          </p:cNvSpPr>
          <p:nvPr/>
        </p:nvSpPr>
        <p:spPr>
          <a:xfrm>
            <a:off x="733266" y="2396003"/>
            <a:ext cx="2553380" cy="2951174"/>
          </a:xfrm>
          <a:prstGeom prst="rect">
            <a:avLst/>
          </a:prstGeom>
        </p:spPr>
        <p:txBody>
          <a:bodyPr vert="horz" lIns="0" tIns="0" rIns="0" bIns="0" rtlCol="0">
            <a:noAutofit/>
          </a:bodyPr>
          <a:lstStyle>
            <a:lvl1pPr marL="359991" indent="-359991" algn="l" defTabSz="1219170" rtl="0" eaLnBrk="1" latinLnBrk="0" hangingPunct="1">
              <a:spcBef>
                <a:spcPts val="0"/>
              </a:spcBef>
              <a:spcAft>
                <a:spcPts val="533"/>
              </a:spcAft>
              <a:buClr>
                <a:srgbClr val="009CDB"/>
              </a:buClr>
              <a:buFont typeface="Arial" pitchFamily="34" charset="0"/>
              <a:buChar char="•"/>
              <a:defRPr sz="2400" kern="1200">
                <a:solidFill>
                  <a:schemeClr val="tx1"/>
                </a:solidFill>
                <a:latin typeface="+mn-lt"/>
                <a:ea typeface="+mn-ea"/>
                <a:cs typeface="+mn-cs"/>
              </a:defRPr>
            </a:lvl1pPr>
            <a:lvl2pPr marL="719982" indent="-359991" algn="l" defTabSz="1219170" rtl="0" eaLnBrk="1" latinLnBrk="0" hangingPunct="1">
              <a:spcBef>
                <a:spcPts val="0"/>
              </a:spcBef>
              <a:spcAft>
                <a:spcPts val="533"/>
              </a:spcAft>
              <a:buClr>
                <a:srgbClr val="009CDB"/>
              </a:buClr>
              <a:buFont typeface="Arial" pitchFamily="34" charset="0"/>
              <a:buChar char="•"/>
              <a:defRPr sz="2000" kern="1200">
                <a:solidFill>
                  <a:schemeClr val="tx1"/>
                </a:solidFill>
                <a:latin typeface="+mn-lt"/>
                <a:ea typeface="+mn-ea"/>
                <a:cs typeface="+mn-cs"/>
              </a:defRPr>
            </a:lvl2pPr>
            <a:lvl3pPr marL="1079973" indent="-359991" algn="l" defTabSz="1219170" rtl="0" eaLnBrk="1" latinLnBrk="0" hangingPunct="1">
              <a:spcBef>
                <a:spcPts val="0"/>
              </a:spcBef>
              <a:spcAft>
                <a:spcPts val="533"/>
              </a:spcAft>
              <a:buClrTx/>
              <a:buFont typeface="Segoe UI" panose="020B0502040204020203" pitchFamily="34" charset="0"/>
              <a:buChar char="–"/>
              <a:defRPr sz="1800" kern="1200">
                <a:solidFill>
                  <a:schemeClr val="tx1"/>
                </a:solidFill>
                <a:latin typeface="+mn-lt"/>
                <a:ea typeface="+mn-ea"/>
                <a:cs typeface="+mn-cs"/>
              </a:defRPr>
            </a:lvl3pPr>
            <a:lvl4pPr marL="1439964" indent="-359991" algn="l" defTabSz="1219170" rtl="0" eaLnBrk="1" latinLnBrk="0" hangingPunct="1">
              <a:spcBef>
                <a:spcPts val="0"/>
              </a:spcBef>
              <a:spcAft>
                <a:spcPts val="533"/>
              </a:spcAft>
              <a:buClrTx/>
              <a:buFont typeface="Segoe UI" panose="020B0502040204020203" pitchFamily="34" charset="0"/>
              <a:buChar char="–"/>
              <a:defRPr sz="1800" kern="1200">
                <a:solidFill>
                  <a:schemeClr val="tx1"/>
                </a:solidFill>
                <a:latin typeface="+mn-lt"/>
                <a:ea typeface="+mn-ea"/>
                <a:cs typeface="+mn-cs"/>
              </a:defRPr>
            </a:lvl4pPr>
            <a:lvl5pPr marL="1799955" indent="-359991" algn="l" defTabSz="1219170" rtl="0" eaLnBrk="1" latinLnBrk="0" hangingPunct="1">
              <a:spcBef>
                <a:spcPts val="0"/>
              </a:spcBef>
              <a:spcAft>
                <a:spcPts val="533"/>
              </a:spcAft>
              <a:buClrTx/>
              <a:buFont typeface="Segoe UI" panose="020B0502040204020203" pitchFamily="34" charset="0"/>
              <a:buChar char="–"/>
              <a:defRPr sz="1800" kern="1200">
                <a:solidFill>
                  <a:schemeClr val="tx1"/>
                </a:solidFill>
                <a:latin typeface="+mn-lt"/>
                <a:ea typeface="+mn-ea"/>
                <a:cs typeface="+mn-cs"/>
              </a:defRPr>
            </a:lvl5pPr>
            <a:lvl6pPr marL="2159946" indent="-359991" algn="l" defTabSz="1219170" rtl="0" eaLnBrk="1" latinLnBrk="0" hangingPunct="1">
              <a:spcBef>
                <a:spcPts val="0"/>
              </a:spcBef>
              <a:spcAft>
                <a:spcPts val="533"/>
              </a:spcAft>
              <a:buClrTx/>
              <a:buFont typeface="Segoe UI" panose="020B0502040204020203" pitchFamily="34" charset="0"/>
              <a:buChar char="–"/>
              <a:defRPr sz="1800" kern="1200">
                <a:solidFill>
                  <a:schemeClr val="tx1"/>
                </a:solidFill>
                <a:latin typeface="+mn-lt"/>
                <a:ea typeface="+mn-ea"/>
                <a:cs typeface="+mn-cs"/>
              </a:defRPr>
            </a:lvl6pPr>
            <a:lvl7pPr marL="2519937" indent="-359991" algn="l" defTabSz="1219170" rtl="0" eaLnBrk="1" latinLnBrk="0" hangingPunct="1">
              <a:spcBef>
                <a:spcPts val="0"/>
              </a:spcBef>
              <a:spcAft>
                <a:spcPts val="533"/>
              </a:spcAft>
              <a:buClrTx/>
              <a:buFont typeface="Segoe UI" panose="020B0502040204020203" pitchFamily="34" charset="0"/>
              <a:buChar char="–"/>
              <a:defRPr sz="1800" kern="1200">
                <a:solidFill>
                  <a:schemeClr val="tx1"/>
                </a:solidFill>
                <a:latin typeface="+mn-lt"/>
                <a:ea typeface="+mn-ea"/>
                <a:cs typeface="+mn-cs"/>
              </a:defRPr>
            </a:lvl7pPr>
            <a:lvl8pPr marL="2879928" indent="-359991" algn="l" defTabSz="1219170" rtl="0" eaLnBrk="1" latinLnBrk="0" hangingPunct="1">
              <a:spcBef>
                <a:spcPts val="0"/>
              </a:spcBef>
              <a:spcAft>
                <a:spcPts val="533"/>
              </a:spcAft>
              <a:buClrTx/>
              <a:buFont typeface="Segoe UI" panose="020B0502040204020203" pitchFamily="34" charset="0"/>
              <a:buChar char="–"/>
              <a:defRPr sz="1800" kern="1200">
                <a:solidFill>
                  <a:schemeClr val="tx1"/>
                </a:solidFill>
                <a:latin typeface="+mn-lt"/>
                <a:ea typeface="+mn-ea"/>
                <a:cs typeface="+mn-cs"/>
              </a:defRPr>
            </a:lvl8pPr>
            <a:lvl9pPr marL="3165678" indent="-285750" algn="l" defTabSz="1219170" rtl="0" eaLnBrk="1" latinLnBrk="0" hangingPunct="1">
              <a:spcBef>
                <a:spcPts val="0"/>
              </a:spcBef>
              <a:spcAft>
                <a:spcPts val="533"/>
              </a:spcAft>
              <a:buClrTx/>
              <a:buFont typeface="Segoe UI" panose="020B0502040204020203" pitchFamily="34" charset="0"/>
              <a:buChar char="–"/>
              <a:defRPr sz="1800" kern="1200">
                <a:solidFill>
                  <a:schemeClr val="tx1"/>
                </a:solidFill>
                <a:latin typeface="+mn-lt"/>
                <a:ea typeface="+mn-ea"/>
                <a:cs typeface="+mn-cs"/>
              </a:defRPr>
            </a:lvl9pPr>
          </a:lstStyle>
          <a:p>
            <a:pPr marL="0" indent="0">
              <a:spcAft>
                <a:spcPts val="1200"/>
              </a:spcAft>
              <a:buNone/>
            </a:pPr>
            <a:r>
              <a:rPr lang="fi-FI" sz="1800" dirty="0">
                <a:solidFill>
                  <a:schemeClr val="tx1">
                    <a:lumMod val="65000"/>
                    <a:lumOff val="35000"/>
                  </a:schemeClr>
                </a:solidFill>
              </a:rPr>
              <a:t>Ohjataan ja neuvotaan.</a:t>
            </a:r>
          </a:p>
          <a:p>
            <a:pPr marL="0" indent="0">
              <a:spcAft>
                <a:spcPts val="1200"/>
              </a:spcAft>
              <a:buNone/>
            </a:pPr>
            <a:r>
              <a:rPr lang="fi-FI" sz="1600" dirty="0">
                <a:solidFill>
                  <a:schemeClr val="tx1">
                    <a:lumMod val="65000"/>
                    <a:lumOff val="35000"/>
                  </a:schemeClr>
                </a:solidFill>
              </a:rPr>
              <a:t>Itsepalveluasiakkaita sekä sellaisia, joiden osalta tarvetta kokonaisvaltaiseen perustason palveluun tai erityistason palveluun ei ole.</a:t>
            </a:r>
          </a:p>
          <a:p>
            <a:pPr marL="0" indent="0">
              <a:spcAft>
                <a:spcPts val="1200"/>
              </a:spcAft>
              <a:buNone/>
            </a:pPr>
            <a:r>
              <a:rPr lang="fi-FI" sz="1400" b="1" dirty="0">
                <a:solidFill>
                  <a:schemeClr val="tx1">
                    <a:lumMod val="65000"/>
                    <a:lumOff val="35000"/>
                  </a:schemeClr>
                </a:solidFill>
              </a:rPr>
              <a:t>Suurin osa </a:t>
            </a:r>
            <a:r>
              <a:rPr lang="fi-FI" sz="1400" dirty="0">
                <a:solidFill>
                  <a:schemeClr val="tx1">
                    <a:lumMod val="65000"/>
                    <a:lumOff val="35000"/>
                  </a:schemeClr>
                </a:solidFill>
              </a:rPr>
              <a:t>kaikista asiakkaista.</a:t>
            </a:r>
          </a:p>
        </p:txBody>
      </p:sp>
      <p:sp>
        <p:nvSpPr>
          <p:cNvPr id="11" name="Sisällön paikkamerkki 2"/>
          <p:cNvSpPr txBox="1">
            <a:spLocks/>
          </p:cNvSpPr>
          <p:nvPr/>
        </p:nvSpPr>
        <p:spPr>
          <a:xfrm>
            <a:off x="4146007" y="2421430"/>
            <a:ext cx="3103844" cy="2951175"/>
          </a:xfrm>
          <a:prstGeom prst="rect">
            <a:avLst/>
          </a:prstGeom>
        </p:spPr>
        <p:txBody>
          <a:bodyPr vert="horz" lIns="0" tIns="0" rIns="0" bIns="0" rtlCol="0">
            <a:noAutofit/>
          </a:bodyPr>
          <a:lstStyle>
            <a:lvl1pPr marL="359991" indent="-359991" algn="l" defTabSz="1219170" rtl="0" eaLnBrk="1" latinLnBrk="0" hangingPunct="1">
              <a:spcBef>
                <a:spcPts val="0"/>
              </a:spcBef>
              <a:spcAft>
                <a:spcPts val="533"/>
              </a:spcAft>
              <a:buClr>
                <a:srgbClr val="009CDB"/>
              </a:buClr>
              <a:buFont typeface="Arial" pitchFamily="34" charset="0"/>
              <a:buChar char="•"/>
              <a:defRPr sz="2400" kern="1200">
                <a:solidFill>
                  <a:schemeClr val="tx1"/>
                </a:solidFill>
                <a:latin typeface="+mn-lt"/>
                <a:ea typeface="+mn-ea"/>
                <a:cs typeface="+mn-cs"/>
              </a:defRPr>
            </a:lvl1pPr>
            <a:lvl2pPr marL="719982" indent="-359991" algn="l" defTabSz="1219170" rtl="0" eaLnBrk="1" latinLnBrk="0" hangingPunct="1">
              <a:spcBef>
                <a:spcPts val="0"/>
              </a:spcBef>
              <a:spcAft>
                <a:spcPts val="533"/>
              </a:spcAft>
              <a:buClr>
                <a:srgbClr val="009CDB"/>
              </a:buClr>
              <a:buFont typeface="Arial" pitchFamily="34" charset="0"/>
              <a:buChar char="•"/>
              <a:defRPr sz="2000" kern="1200">
                <a:solidFill>
                  <a:schemeClr val="tx1"/>
                </a:solidFill>
                <a:latin typeface="+mn-lt"/>
                <a:ea typeface="+mn-ea"/>
                <a:cs typeface="+mn-cs"/>
              </a:defRPr>
            </a:lvl2pPr>
            <a:lvl3pPr marL="1079973" indent="-359991" algn="l" defTabSz="1219170" rtl="0" eaLnBrk="1" latinLnBrk="0" hangingPunct="1">
              <a:spcBef>
                <a:spcPts val="0"/>
              </a:spcBef>
              <a:spcAft>
                <a:spcPts val="533"/>
              </a:spcAft>
              <a:buClrTx/>
              <a:buFont typeface="Segoe UI" panose="020B0502040204020203" pitchFamily="34" charset="0"/>
              <a:buChar char="–"/>
              <a:defRPr sz="1800" kern="1200">
                <a:solidFill>
                  <a:schemeClr val="tx1"/>
                </a:solidFill>
                <a:latin typeface="+mn-lt"/>
                <a:ea typeface="+mn-ea"/>
                <a:cs typeface="+mn-cs"/>
              </a:defRPr>
            </a:lvl3pPr>
            <a:lvl4pPr marL="1439964" indent="-359991" algn="l" defTabSz="1219170" rtl="0" eaLnBrk="1" latinLnBrk="0" hangingPunct="1">
              <a:spcBef>
                <a:spcPts val="0"/>
              </a:spcBef>
              <a:spcAft>
                <a:spcPts val="533"/>
              </a:spcAft>
              <a:buClrTx/>
              <a:buFont typeface="Segoe UI" panose="020B0502040204020203" pitchFamily="34" charset="0"/>
              <a:buChar char="–"/>
              <a:defRPr sz="1800" kern="1200">
                <a:solidFill>
                  <a:schemeClr val="tx1"/>
                </a:solidFill>
                <a:latin typeface="+mn-lt"/>
                <a:ea typeface="+mn-ea"/>
                <a:cs typeface="+mn-cs"/>
              </a:defRPr>
            </a:lvl4pPr>
            <a:lvl5pPr marL="1799955" indent="-359991" algn="l" defTabSz="1219170" rtl="0" eaLnBrk="1" latinLnBrk="0" hangingPunct="1">
              <a:spcBef>
                <a:spcPts val="0"/>
              </a:spcBef>
              <a:spcAft>
                <a:spcPts val="533"/>
              </a:spcAft>
              <a:buClrTx/>
              <a:buFont typeface="Segoe UI" panose="020B0502040204020203" pitchFamily="34" charset="0"/>
              <a:buChar char="–"/>
              <a:defRPr sz="1800" kern="1200">
                <a:solidFill>
                  <a:schemeClr val="tx1"/>
                </a:solidFill>
                <a:latin typeface="+mn-lt"/>
                <a:ea typeface="+mn-ea"/>
                <a:cs typeface="+mn-cs"/>
              </a:defRPr>
            </a:lvl5pPr>
            <a:lvl6pPr marL="2159946" indent="-359991" algn="l" defTabSz="1219170" rtl="0" eaLnBrk="1" latinLnBrk="0" hangingPunct="1">
              <a:spcBef>
                <a:spcPts val="0"/>
              </a:spcBef>
              <a:spcAft>
                <a:spcPts val="533"/>
              </a:spcAft>
              <a:buClrTx/>
              <a:buFont typeface="Segoe UI" panose="020B0502040204020203" pitchFamily="34" charset="0"/>
              <a:buChar char="–"/>
              <a:defRPr sz="1800" kern="1200">
                <a:solidFill>
                  <a:schemeClr val="tx1"/>
                </a:solidFill>
                <a:latin typeface="+mn-lt"/>
                <a:ea typeface="+mn-ea"/>
                <a:cs typeface="+mn-cs"/>
              </a:defRPr>
            </a:lvl6pPr>
            <a:lvl7pPr marL="2519937" indent="-359991" algn="l" defTabSz="1219170" rtl="0" eaLnBrk="1" latinLnBrk="0" hangingPunct="1">
              <a:spcBef>
                <a:spcPts val="0"/>
              </a:spcBef>
              <a:spcAft>
                <a:spcPts val="533"/>
              </a:spcAft>
              <a:buClrTx/>
              <a:buFont typeface="Segoe UI" panose="020B0502040204020203" pitchFamily="34" charset="0"/>
              <a:buChar char="–"/>
              <a:defRPr sz="1800" kern="1200">
                <a:solidFill>
                  <a:schemeClr val="tx1"/>
                </a:solidFill>
                <a:latin typeface="+mn-lt"/>
                <a:ea typeface="+mn-ea"/>
                <a:cs typeface="+mn-cs"/>
              </a:defRPr>
            </a:lvl7pPr>
            <a:lvl8pPr marL="2879928" indent="-359991" algn="l" defTabSz="1219170" rtl="0" eaLnBrk="1" latinLnBrk="0" hangingPunct="1">
              <a:spcBef>
                <a:spcPts val="0"/>
              </a:spcBef>
              <a:spcAft>
                <a:spcPts val="533"/>
              </a:spcAft>
              <a:buClrTx/>
              <a:buFont typeface="Segoe UI" panose="020B0502040204020203" pitchFamily="34" charset="0"/>
              <a:buChar char="–"/>
              <a:defRPr sz="1800" kern="1200">
                <a:solidFill>
                  <a:schemeClr val="tx1"/>
                </a:solidFill>
                <a:latin typeface="+mn-lt"/>
                <a:ea typeface="+mn-ea"/>
                <a:cs typeface="+mn-cs"/>
              </a:defRPr>
            </a:lvl8pPr>
            <a:lvl9pPr marL="3165678" indent="-285750" algn="l" defTabSz="1219170" rtl="0" eaLnBrk="1" latinLnBrk="0" hangingPunct="1">
              <a:spcBef>
                <a:spcPts val="0"/>
              </a:spcBef>
              <a:spcAft>
                <a:spcPts val="533"/>
              </a:spcAft>
              <a:buClrTx/>
              <a:buFont typeface="Segoe UI" panose="020B0502040204020203" pitchFamily="34" charset="0"/>
              <a:buChar char="–"/>
              <a:defRPr sz="1800" kern="1200">
                <a:solidFill>
                  <a:schemeClr val="tx1"/>
                </a:solidFill>
                <a:latin typeface="+mn-lt"/>
                <a:ea typeface="+mn-ea"/>
                <a:cs typeface="+mn-cs"/>
              </a:defRPr>
            </a:lvl9pPr>
          </a:lstStyle>
          <a:p>
            <a:pPr marL="0" indent="0">
              <a:spcAft>
                <a:spcPts val="1200"/>
              </a:spcAft>
              <a:buNone/>
            </a:pPr>
            <a:r>
              <a:rPr lang="fi-FI" sz="1800" dirty="0"/>
              <a:t>Asiakkaan asiat hoidetaan kokonaisvaltaisesti ja oikea-aikaisesti, kaikki etuudet kerralla kuntoon.</a:t>
            </a:r>
          </a:p>
          <a:p>
            <a:pPr marL="0" indent="0">
              <a:spcAft>
                <a:spcPts val="1200"/>
              </a:spcAft>
              <a:buNone/>
            </a:pPr>
            <a:r>
              <a:rPr lang="fi-FI" sz="1600" dirty="0"/>
              <a:t>Mikäli tunnistetaan tilanne, jossa tarve olla yhteydessä kumppaniin (esim. huoli-ilmoituksen tekeminen kunnan sosiaalihuoltoon), näin toimitaan.</a:t>
            </a:r>
          </a:p>
          <a:p>
            <a:pPr marL="0" indent="0">
              <a:spcAft>
                <a:spcPts val="1200"/>
              </a:spcAft>
              <a:buNone/>
            </a:pPr>
            <a:r>
              <a:rPr lang="fi-FI" sz="1400" b="1" dirty="0"/>
              <a:t>Pääosa muista </a:t>
            </a:r>
            <a:r>
              <a:rPr lang="fi-FI" sz="1400" dirty="0"/>
              <a:t>kuin tason 1. asiakkaista.</a:t>
            </a:r>
          </a:p>
        </p:txBody>
      </p:sp>
      <p:sp>
        <p:nvSpPr>
          <p:cNvPr id="12" name="Sisällön paikkamerkki 2"/>
          <p:cNvSpPr txBox="1">
            <a:spLocks/>
          </p:cNvSpPr>
          <p:nvPr/>
        </p:nvSpPr>
        <p:spPr>
          <a:xfrm>
            <a:off x="8242053" y="2389545"/>
            <a:ext cx="3185339" cy="3301778"/>
          </a:xfrm>
          <a:prstGeom prst="rect">
            <a:avLst/>
          </a:prstGeom>
        </p:spPr>
        <p:txBody>
          <a:bodyPr vert="horz" lIns="0" tIns="0" rIns="0" bIns="0" rtlCol="0">
            <a:noAutofit/>
          </a:bodyPr>
          <a:lstStyle>
            <a:lvl1pPr marL="359991" indent="-359991" algn="l" defTabSz="1219170" rtl="0" eaLnBrk="1" latinLnBrk="0" hangingPunct="1">
              <a:spcBef>
                <a:spcPts val="0"/>
              </a:spcBef>
              <a:spcAft>
                <a:spcPts val="533"/>
              </a:spcAft>
              <a:buClr>
                <a:srgbClr val="009CDB"/>
              </a:buClr>
              <a:buFont typeface="Arial" pitchFamily="34" charset="0"/>
              <a:buChar char="•"/>
              <a:defRPr sz="2400" kern="1200">
                <a:solidFill>
                  <a:schemeClr val="tx1"/>
                </a:solidFill>
                <a:latin typeface="+mn-lt"/>
                <a:ea typeface="+mn-ea"/>
                <a:cs typeface="+mn-cs"/>
              </a:defRPr>
            </a:lvl1pPr>
            <a:lvl2pPr marL="719982" indent="-359991" algn="l" defTabSz="1219170" rtl="0" eaLnBrk="1" latinLnBrk="0" hangingPunct="1">
              <a:spcBef>
                <a:spcPts val="0"/>
              </a:spcBef>
              <a:spcAft>
                <a:spcPts val="533"/>
              </a:spcAft>
              <a:buClr>
                <a:srgbClr val="009CDB"/>
              </a:buClr>
              <a:buFont typeface="Arial" pitchFamily="34" charset="0"/>
              <a:buChar char="•"/>
              <a:defRPr sz="2000" kern="1200">
                <a:solidFill>
                  <a:schemeClr val="tx1"/>
                </a:solidFill>
                <a:latin typeface="+mn-lt"/>
                <a:ea typeface="+mn-ea"/>
                <a:cs typeface="+mn-cs"/>
              </a:defRPr>
            </a:lvl2pPr>
            <a:lvl3pPr marL="1079973" indent="-359991" algn="l" defTabSz="1219170" rtl="0" eaLnBrk="1" latinLnBrk="0" hangingPunct="1">
              <a:spcBef>
                <a:spcPts val="0"/>
              </a:spcBef>
              <a:spcAft>
                <a:spcPts val="533"/>
              </a:spcAft>
              <a:buClrTx/>
              <a:buFont typeface="Segoe UI" panose="020B0502040204020203" pitchFamily="34" charset="0"/>
              <a:buChar char="–"/>
              <a:defRPr sz="1800" kern="1200">
                <a:solidFill>
                  <a:schemeClr val="tx1"/>
                </a:solidFill>
                <a:latin typeface="+mn-lt"/>
                <a:ea typeface="+mn-ea"/>
                <a:cs typeface="+mn-cs"/>
              </a:defRPr>
            </a:lvl3pPr>
            <a:lvl4pPr marL="1439964" indent="-359991" algn="l" defTabSz="1219170" rtl="0" eaLnBrk="1" latinLnBrk="0" hangingPunct="1">
              <a:spcBef>
                <a:spcPts val="0"/>
              </a:spcBef>
              <a:spcAft>
                <a:spcPts val="533"/>
              </a:spcAft>
              <a:buClrTx/>
              <a:buFont typeface="Segoe UI" panose="020B0502040204020203" pitchFamily="34" charset="0"/>
              <a:buChar char="–"/>
              <a:defRPr sz="1800" kern="1200">
                <a:solidFill>
                  <a:schemeClr val="tx1"/>
                </a:solidFill>
                <a:latin typeface="+mn-lt"/>
                <a:ea typeface="+mn-ea"/>
                <a:cs typeface="+mn-cs"/>
              </a:defRPr>
            </a:lvl4pPr>
            <a:lvl5pPr marL="1799955" indent="-359991" algn="l" defTabSz="1219170" rtl="0" eaLnBrk="1" latinLnBrk="0" hangingPunct="1">
              <a:spcBef>
                <a:spcPts val="0"/>
              </a:spcBef>
              <a:spcAft>
                <a:spcPts val="533"/>
              </a:spcAft>
              <a:buClrTx/>
              <a:buFont typeface="Segoe UI" panose="020B0502040204020203" pitchFamily="34" charset="0"/>
              <a:buChar char="–"/>
              <a:defRPr sz="1800" kern="1200">
                <a:solidFill>
                  <a:schemeClr val="tx1"/>
                </a:solidFill>
                <a:latin typeface="+mn-lt"/>
                <a:ea typeface="+mn-ea"/>
                <a:cs typeface="+mn-cs"/>
              </a:defRPr>
            </a:lvl5pPr>
            <a:lvl6pPr marL="2159946" indent="-359991" algn="l" defTabSz="1219170" rtl="0" eaLnBrk="1" latinLnBrk="0" hangingPunct="1">
              <a:spcBef>
                <a:spcPts val="0"/>
              </a:spcBef>
              <a:spcAft>
                <a:spcPts val="533"/>
              </a:spcAft>
              <a:buClrTx/>
              <a:buFont typeface="Segoe UI" panose="020B0502040204020203" pitchFamily="34" charset="0"/>
              <a:buChar char="–"/>
              <a:defRPr sz="1800" kern="1200">
                <a:solidFill>
                  <a:schemeClr val="tx1"/>
                </a:solidFill>
                <a:latin typeface="+mn-lt"/>
                <a:ea typeface="+mn-ea"/>
                <a:cs typeface="+mn-cs"/>
              </a:defRPr>
            </a:lvl6pPr>
            <a:lvl7pPr marL="2519937" indent="-359991" algn="l" defTabSz="1219170" rtl="0" eaLnBrk="1" latinLnBrk="0" hangingPunct="1">
              <a:spcBef>
                <a:spcPts val="0"/>
              </a:spcBef>
              <a:spcAft>
                <a:spcPts val="533"/>
              </a:spcAft>
              <a:buClrTx/>
              <a:buFont typeface="Segoe UI" panose="020B0502040204020203" pitchFamily="34" charset="0"/>
              <a:buChar char="–"/>
              <a:defRPr sz="1800" kern="1200">
                <a:solidFill>
                  <a:schemeClr val="tx1"/>
                </a:solidFill>
                <a:latin typeface="+mn-lt"/>
                <a:ea typeface="+mn-ea"/>
                <a:cs typeface="+mn-cs"/>
              </a:defRPr>
            </a:lvl7pPr>
            <a:lvl8pPr marL="2879928" indent="-359991" algn="l" defTabSz="1219170" rtl="0" eaLnBrk="1" latinLnBrk="0" hangingPunct="1">
              <a:spcBef>
                <a:spcPts val="0"/>
              </a:spcBef>
              <a:spcAft>
                <a:spcPts val="533"/>
              </a:spcAft>
              <a:buClrTx/>
              <a:buFont typeface="Segoe UI" panose="020B0502040204020203" pitchFamily="34" charset="0"/>
              <a:buChar char="–"/>
              <a:defRPr sz="1800" kern="1200">
                <a:solidFill>
                  <a:schemeClr val="tx1"/>
                </a:solidFill>
                <a:latin typeface="+mn-lt"/>
                <a:ea typeface="+mn-ea"/>
                <a:cs typeface="+mn-cs"/>
              </a:defRPr>
            </a:lvl8pPr>
            <a:lvl9pPr marL="3165678" indent="-285750" algn="l" defTabSz="1219170" rtl="0" eaLnBrk="1" latinLnBrk="0" hangingPunct="1">
              <a:spcBef>
                <a:spcPts val="0"/>
              </a:spcBef>
              <a:spcAft>
                <a:spcPts val="533"/>
              </a:spcAft>
              <a:buClrTx/>
              <a:buFont typeface="Segoe UI" panose="020B0502040204020203" pitchFamily="34" charset="0"/>
              <a:buChar char="–"/>
              <a:defRPr sz="1800" kern="1200">
                <a:solidFill>
                  <a:schemeClr val="tx1"/>
                </a:solidFill>
                <a:latin typeface="+mn-lt"/>
                <a:ea typeface="+mn-ea"/>
                <a:cs typeface="+mn-cs"/>
              </a:defRPr>
            </a:lvl9pPr>
          </a:lstStyle>
          <a:p>
            <a:pPr marL="0" indent="0">
              <a:spcAft>
                <a:spcPts val="1200"/>
              </a:spcAft>
              <a:buNone/>
            </a:pPr>
            <a:r>
              <a:rPr lang="fi-FI" sz="1800" dirty="0"/>
              <a:t>Syventävä, erityistason monialainen palvelu.</a:t>
            </a:r>
          </a:p>
          <a:p>
            <a:pPr marL="0" indent="0">
              <a:spcAft>
                <a:spcPts val="1200"/>
              </a:spcAft>
              <a:buNone/>
            </a:pPr>
            <a:r>
              <a:rPr lang="fi-FI" sz="1600" dirty="0"/>
              <a:t>Asiakkaan/perheen asia käydään läpi elämäntilannelähtöisesti yhteisesti kumppaneiden kanssa räätälöiden etuudet ja palvelut asiakkaan omista tarpeista lähtien.</a:t>
            </a:r>
          </a:p>
          <a:p>
            <a:pPr marL="0" indent="0">
              <a:spcAft>
                <a:spcPts val="1200"/>
              </a:spcAft>
              <a:buNone/>
            </a:pPr>
            <a:r>
              <a:rPr lang="fi-FI" sz="1400" b="1" dirty="0"/>
              <a:t>Hyvin pieni osa </a:t>
            </a:r>
            <a:r>
              <a:rPr lang="fi-FI" sz="1400" dirty="0"/>
              <a:t>kaikista asiakkaista. </a:t>
            </a:r>
          </a:p>
        </p:txBody>
      </p:sp>
      <p:sp>
        <p:nvSpPr>
          <p:cNvPr id="17" name="Google Shape;940;p76"/>
          <p:cNvSpPr/>
          <p:nvPr/>
        </p:nvSpPr>
        <p:spPr>
          <a:xfrm>
            <a:off x="557514" y="1566816"/>
            <a:ext cx="2654976" cy="567225"/>
          </a:xfrm>
          <a:prstGeom prst="homePlate">
            <a:avLst>
              <a:gd name="adj" fmla="val 50000"/>
            </a:avLst>
          </a:prstGeom>
          <a:solidFill>
            <a:schemeClr val="bg1"/>
          </a:solidFill>
          <a:ln>
            <a:solidFill>
              <a:schemeClr val="bg1">
                <a:lumMod val="65000"/>
              </a:schemeClr>
            </a:solidFill>
          </a:ln>
        </p:spPr>
        <p:txBody>
          <a:bodyPr spcFirstLastPara="1" wrap="square" lIns="144000" tIns="35156" rIns="70333" bIns="35156" anchor="ctr" anchorCtr="0">
            <a:noAutofit/>
          </a:bodyPr>
          <a:lstStyle/>
          <a:p>
            <a:pPr>
              <a:buClr>
                <a:srgbClr val="FFFFFF"/>
              </a:buClr>
            </a:pPr>
            <a:r>
              <a:rPr lang="en-GB" sz="1800" b="1" dirty="0">
                <a:solidFill>
                  <a:schemeClr val="tx1">
                    <a:lumMod val="65000"/>
                    <a:lumOff val="35000"/>
                  </a:schemeClr>
                </a:solidFill>
                <a:latin typeface="+mj-lt"/>
                <a:ea typeface="Helvetica Neue"/>
                <a:cs typeface="Helvetica Neue"/>
                <a:sym typeface="Helvetica Neue"/>
              </a:rPr>
              <a:t>1. </a:t>
            </a:r>
            <a:r>
              <a:rPr lang="en-GB" sz="1800" b="1" dirty="0" err="1">
                <a:solidFill>
                  <a:schemeClr val="tx1">
                    <a:lumMod val="65000"/>
                    <a:lumOff val="35000"/>
                  </a:schemeClr>
                </a:solidFill>
                <a:latin typeface="+mj-lt"/>
                <a:ea typeface="Helvetica Neue"/>
                <a:cs typeface="Helvetica Neue"/>
                <a:sym typeface="Helvetica Neue"/>
              </a:rPr>
              <a:t>Perustason</a:t>
            </a:r>
            <a:r>
              <a:rPr lang="en-GB" sz="1800" b="1" dirty="0">
                <a:solidFill>
                  <a:schemeClr val="tx1">
                    <a:lumMod val="65000"/>
                    <a:lumOff val="35000"/>
                  </a:schemeClr>
                </a:solidFill>
                <a:latin typeface="+mj-lt"/>
                <a:ea typeface="Helvetica Neue"/>
                <a:cs typeface="Helvetica Neue"/>
                <a:sym typeface="Helvetica Neue"/>
              </a:rPr>
              <a:t> </a:t>
            </a:r>
            <a:r>
              <a:rPr lang="en-GB" sz="1800" b="1" dirty="0" err="1">
                <a:solidFill>
                  <a:schemeClr val="tx1">
                    <a:lumMod val="65000"/>
                    <a:lumOff val="35000"/>
                  </a:schemeClr>
                </a:solidFill>
                <a:latin typeface="+mj-lt"/>
                <a:ea typeface="Helvetica Neue"/>
                <a:cs typeface="Helvetica Neue"/>
                <a:sym typeface="Helvetica Neue"/>
              </a:rPr>
              <a:t>palvelu</a:t>
            </a:r>
            <a:endParaRPr sz="1800" dirty="0">
              <a:solidFill>
                <a:schemeClr val="tx1">
                  <a:lumMod val="65000"/>
                  <a:lumOff val="35000"/>
                </a:schemeClr>
              </a:solidFill>
              <a:latin typeface="+mj-lt"/>
              <a:ea typeface="Helvetica Neue"/>
              <a:cs typeface="Helvetica Neue"/>
              <a:sym typeface="Helvetica Neue"/>
            </a:endParaRPr>
          </a:p>
        </p:txBody>
      </p:sp>
      <p:sp>
        <p:nvSpPr>
          <p:cNvPr id="18" name="Google Shape;941;p76"/>
          <p:cNvSpPr/>
          <p:nvPr/>
        </p:nvSpPr>
        <p:spPr>
          <a:xfrm>
            <a:off x="3926616" y="1590491"/>
            <a:ext cx="3738695" cy="506993"/>
          </a:xfrm>
          <a:prstGeom prst="homePlate">
            <a:avLst>
              <a:gd name="adj" fmla="val 50000"/>
            </a:avLst>
          </a:prstGeom>
          <a:solidFill>
            <a:srgbClr val="2D5995"/>
          </a:solidFill>
          <a:ln>
            <a:noFill/>
          </a:ln>
        </p:spPr>
        <p:txBody>
          <a:bodyPr spcFirstLastPara="1" wrap="square" lIns="144000" tIns="35156" rIns="70333" bIns="35156" anchor="ctr" anchorCtr="0">
            <a:noAutofit/>
          </a:bodyPr>
          <a:lstStyle/>
          <a:p>
            <a:pPr>
              <a:buClr>
                <a:srgbClr val="FFFFFF"/>
              </a:buClr>
            </a:pPr>
            <a:r>
              <a:rPr lang="en-GB" sz="1800" b="1" dirty="0">
                <a:solidFill>
                  <a:srgbClr val="FFFFFF"/>
                </a:solidFill>
                <a:latin typeface="+mj-lt"/>
                <a:ea typeface="Helvetica Neue"/>
                <a:cs typeface="Helvetica Neue"/>
                <a:sym typeface="Helvetica Neue"/>
              </a:rPr>
              <a:t>2. </a:t>
            </a:r>
            <a:r>
              <a:rPr lang="en-GB" sz="1800" b="1" dirty="0" err="1">
                <a:solidFill>
                  <a:srgbClr val="FFFFFF"/>
                </a:solidFill>
                <a:latin typeface="+mj-lt"/>
                <a:ea typeface="Helvetica Neue"/>
                <a:cs typeface="Helvetica Neue"/>
                <a:sym typeface="Helvetica Neue"/>
              </a:rPr>
              <a:t>Kokonaisvaltainen</a:t>
            </a:r>
            <a:r>
              <a:rPr lang="en-GB" sz="1800" b="1" dirty="0">
                <a:solidFill>
                  <a:srgbClr val="FFFFFF"/>
                </a:solidFill>
                <a:latin typeface="+mj-lt"/>
                <a:ea typeface="Helvetica Neue"/>
                <a:cs typeface="Helvetica Neue"/>
                <a:sym typeface="Helvetica Neue"/>
              </a:rPr>
              <a:t> </a:t>
            </a:r>
            <a:r>
              <a:rPr lang="en-GB" sz="1800" b="1" dirty="0" err="1">
                <a:solidFill>
                  <a:srgbClr val="FFFFFF"/>
                </a:solidFill>
                <a:latin typeface="+mj-lt"/>
                <a:ea typeface="Helvetica Neue"/>
                <a:cs typeface="Helvetica Neue"/>
                <a:sym typeface="Helvetica Neue"/>
              </a:rPr>
              <a:t>palvelu</a:t>
            </a:r>
            <a:endParaRPr sz="1800" dirty="0">
              <a:latin typeface="+mj-lt"/>
              <a:ea typeface="Helvetica Neue"/>
              <a:cs typeface="Helvetica Neue"/>
              <a:sym typeface="Helvetica Neue"/>
            </a:endParaRPr>
          </a:p>
        </p:txBody>
      </p:sp>
      <p:sp>
        <p:nvSpPr>
          <p:cNvPr id="19" name="Google Shape;959;p76"/>
          <p:cNvSpPr/>
          <p:nvPr/>
        </p:nvSpPr>
        <p:spPr>
          <a:xfrm>
            <a:off x="8035314" y="1560376"/>
            <a:ext cx="3598818" cy="567225"/>
          </a:xfrm>
          <a:prstGeom prst="homePlate">
            <a:avLst>
              <a:gd name="adj" fmla="val 50000"/>
            </a:avLst>
          </a:prstGeom>
          <a:solidFill>
            <a:srgbClr val="003580"/>
          </a:solidFill>
          <a:ln>
            <a:noFill/>
          </a:ln>
        </p:spPr>
        <p:txBody>
          <a:bodyPr spcFirstLastPara="1" wrap="square" lIns="144000" tIns="35156" rIns="70333" bIns="35156" anchor="ctr" anchorCtr="0">
            <a:noAutofit/>
          </a:bodyPr>
          <a:lstStyle/>
          <a:p>
            <a:pPr>
              <a:buClr>
                <a:srgbClr val="FFFFFF"/>
              </a:buClr>
            </a:pPr>
            <a:r>
              <a:rPr lang="en-GB" sz="1800" b="1" dirty="0">
                <a:solidFill>
                  <a:srgbClr val="FFFFFF"/>
                </a:solidFill>
                <a:latin typeface="+mj-lt"/>
                <a:ea typeface="Helvetica Neue"/>
                <a:cs typeface="Helvetica Neue"/>
                <a:sym typeface="Helvetica Neue"/>
              </a:rPr>
              <a:t>3. </a:t>
            </a:r>
            <a:r>
              <a:rPr lang="en-GB" sz="1800" b="1" dirty="0" err="1">
                <a:solidFill>
                  <a:srgbClr val="FFFFFF"/>
                </a:solidFill>
                <a:latin typeface="+mj-lt"/>
                <a:ea typeface="Helvetica Neue"/>
                <a:cs typeface="Helvetica Neue"/>
                <a:sym typeface="Helvetica Neue"/>
              </a:rPr>
              <a:t>Erityistason</a:t>
            </a:r>
            <a:r>
              <a:rPr lang="en-GB" sz="1800" b="1" dirty="0">
                <a:solidFill>
                  <a:srgbClr val="FFFFFF"/>
                </a:solidFill>
                <a:latin typeface="+mj-lt"/>
                <a:ea typeface="Helvetica Neue"/>
                <a:cs typeface="Helvetica Neue"/>
                <a:sym typeface="Helvetica Neue"/>
              </a:rPr>
              <a:t> </a:t>
            </a:r>
            <a:r>
              <a:rPr lang="en-GB" sz="1800" b="1" dirty="0" err="1">
                <a:solidFill>
                  <a:srgbClr val="FFFFFF"/>
                </a:solidFill>
                <a:latin typeface="+mj-lt"/>
                <a:ea typeface="Helvetica Neue"/>
                <a:cs typeface="Helvetica Neue"/>
                <a:sym typeface="Helvetica Neue"/>
              </a:rPr>
              <a:t>palvelu</a:t>
            </a:r>
            <a:endParaRPr sz="1800" dirty="0">
              <a:latin typeface="+mj-lt"/>
              <a:ea typeface="Helvetica Neue"/>
              <a:cs typeface="Helvetica Neue"/>
              <a:sym typeface="Helvetica Neue"/>
            </a:endParaRPr>
          </a:p>
        </p:txBody>
      </p:sp>
    </p:spTree>
    <p:extLst>
      <p:ext uri="{BB962C8B-B14F-4D97-AF65-F5344CB8AC3E}">
        <p14:creationId xmlns:p14="http://schemas.microsoft.com/office/powerpoint/2010/main" val="1218871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fld id="{73C80B55-2C7E-40A3-BCCC-8DAC01DE21C1}" type="datetime1">
              <a:rPr lang="fi-FI" smtClean="0"/>
              <a:t>4.5.2020</a:t>
            </a:fld>
            <a:endParaRPr lang="fi-FI"/>
          </a:p>
        </p:txBody>
      </p:sp>
      <p:sp>
        <p:nvSpPr>
          <p:cNvPr id="5" name="Dian numeron paikkamerkki 4"/>
          <p:cNvSpPr>
            <a:spLocks noGrp="1"/>
          </p:cNvSpPr>
          <p:nvPr>
            <p:ph type="sldNum" sz="quarter" idx="12"/>
          </p:nvPr>
        </p:nvSpPr>
        <p:spPr/>
        <p:txBody>
          <a:bodyPr/>
          <a:lstStyle/>
          <a:p>
            <a:fld id="{E38D8271-015E-4BD9-B1A3-A057F5E8F4AB}" type="slidenum">
              <a:rPr lang="fi-FI" smtClean="0"/>
              <a:t>9</a:t>
            </a:fld>
            <a:endParaRPr lang="fi-FI"/>
          </a:p>
        </p:txBody>
      </p:sp>
      <p:sp>
        <p:nvSpPr>
          <p:cNvPr id="13" name="Otsikko 6"/>
          <p:cNvSpPr txBox="1">
            <a:spLocks/>
          </p:cNvSpPr>
          <p:nvPr/>
        </p:nvSpPr>
        <p:spPr bwMode="black">
          <a:xfrm>
            <a:off x="954612" y="961002"/>
            <a:ext cx="5855492" cy="1198724"/>
          </a:xfrm>
          <a:prstGeom prst="rect">
            <a:avLst/>
          </a:prstGeom>
        </p:spPr>
        <p:txBody>
          <a:bodyPr vert="horz" lIns="0" tIns="0" rIns="0" bIns="0" rtlCol="0" anchor="t">
            <a:noAutofit/>
          </a:bodyPr>
          <a:lstStyle>
            <a:lvl1pPr algn="l" defTabSz="1219170" rtl="0" eaLnBrk="1" latinLnBrk="0" hangingPunct="1">
              <a:lnSpc>
                <a:spcPct val="90000"/>
              </a:lnSpc>
              <a:spcBef>
                <a:spcPct val="0"/>
              </a:spcBef>
              <a:buNone/>
              <a:defRPr sz="3500" kern="1200">
                <a:solidFill>
                  <a:srgbClr val="003580"/>
                </a:solidFill>
                <a:latin typeface="+mj-lt"/>
                <a:ea typeface="+mj-ea"/>
                <a:cs typeface="+mj-cs"/>
              </a:defRPr>
            </a:lvl1pPr>
          </a:lstStyle>
          <a:p>
            <a:r>
              <a:rPr lang="fi-FI" sz="4000" dirty="0"/>
              <a:t>Meillä on yhteinen asiakas ja yhteinen tavoite.</a:t>
            </a:r>
          </a:p>
          <a:p>
            <a:endParaRPr lang="fi-FI" sz="4000" dirty="0"/>
          </a:p>
        </p:txBody>
      </p:sp>
      <p:sp>
        <p:nvSpPr>
          <p:cNvPr id="14" name="object 3"/>
          <p:cNvSpPr txBox="1"/>
          <p:nvPr/>
        </p:nvSpPr>
        <p:spPr>
          <a:xfrm>
            <a:off x="926574" y="3590137"/>
            <a:ext cx="4733997" cy="1238494"/>
          </a:xfrm>
          <a:prstGeom prst="rect">
            <a:avLst/>
          </a:prstGeom>
        </p:spPr>
        <p:txBody>
          <a:bodyPr vert="horz" wrap="square" lIns="0" tIns="7316" rIns="0" bIns="0" rtlCol="0">
            <a:spAutoFit/>
          </a:bodyPr>
          <a:lstStyle/>
          <a:p>
            <a:r>
              <a:rPr lang="fi-FI" sz="2000" i="1" dirty="0">
                <a:solidFill>
                  <a:srgbClr val="003580"/>
                </a:solidFill>
                <a:latin typeface="+mj-lt"/>
                <a:cs typeface="Segoe UI Semilight"/>
              </a:rPr>
              <a:t>Miten saadaan asiakkaalle parempia palveluita olemassa olevilla resursseilla?</a:t>
            </a:r>
          </a:p>
          <a:p>
            <a:r>
              <a:rPr lang="fi-FI" sz="2000" i="1" dirty="0">
                <a:solidFill>
                  <a:srgbClr val="003580"/>
                </a:solidFill>
                <a:latin typeface="+mj-lt"/>
                <a:cs typeface="Segoe UI Semilight"/>
              </a:rPr>
              <a:t>- Yhteistyöllä, selkeimmillä toimintamalleilla ja ekosysteemioptimoinnilla.</a:t>
            </a:r>
          </a:p>
        </p:txBody>
      </p:sp>
      <p:sp>
        <p:nvSpPr>
          <p:cNvPr id="6" name="object 3"/>
          <p:cNvSpPr txBox="1"/>
          <p:nvPr/>
        </p:nvSpPr>
        <p:spPr>
          <a:xfrm>
            <a:off x="5959283" y="4529163"/>
            <a:ext cx="2695752" cy="746051"/>
          </a:xfrm>
          <a:prstGeom prst="rect">
            <a:avLst/>
          </a:prstGeom>
        </p:spPr>
        <p:txBody>
          <a:bodyPr vert="horz" wrap="square" lIns="0" tIns="7316" rIns="0" bIns="0" rtlCol="0">
            <a:spAutoFit/>
          </a:bodyPr>
          <a:lstStyle/>
          <a:p>
            <a:pPr algn="ctr"/>
            <a:r>
              <a:rPr lang="fi-FI" i="1" dirty="0">
                <a:solidFill>
                  <a:srgbClr val="003580"/>
                </a:solidFill>
                <a:latin typeface="+mj-lt"/>
                <a:cs typeface="Segoe UI Semilight"/>
              </a:rPr>
              <a:t>Osa-</a:t>
            </a:r>
          </a:p>
          <a:p>
            <a:pPr algn="ctr"/>
            <a:r>
              <a:rPr lang="fi-FI" i="1" dirty="0">
                <a:solidFill>
                  <a:srgbClr val="003580"/>
                </a:solidFill>
                <a:latin typeface="+mj-lt"/>
                <a:cs typeface="Segoe UI Semilight"/>
              </a:rPr>
              <a:t>optimointi</a:t>
            </a:r>
          </a:p>
        </p:txBody>
      </p:sp>
      <p:sp>
        <p:nvSpPr>
          <p:cNvPr id="7" name="Ellipsi 6"/>
          <p:cNvSpPr/>
          <p:nvPr/>
        </p:nvSpPr>
        <p:spPr>
          <a:xfrm>
            <a:off x="5959282" y="1759470"/>
            <a:ext cx="2695753" cy="2669062"/>
          </a:xfrm>
          <a:prstGeom prst="ellipse">
            <a:avLst/>
          </a:prstGeom>
          <a:solidFill>
            <a:srgbClr val="003580">
              <a:alpha val="8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Ellipsi 7"/>
          <p:cNvSpPr/>
          <p:nvPr/>
        </p:nvSpPr>
        <p:spPr>
          <a:xfrm>
            <a:off x="8334458" y="1759470"/>
            <a:ext cx="2695753" cy="2669062"/>
          </a:xfrm>
          <a:prstGeom prst="ellipse">
            <a:avLst/>
          </a:prstGeom>
          <a:solidFill>
            <a:srgbClr val="FCB815">
              <a:alpha val="8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object 3"/>
          <p:cNvSpPr txBox="1"/>
          <p:nvPr/>
        </p:nvSpPr>
        <p:spPr>
          <a:xfrm>
            <a:off x="6405490" y="2597865"/>
            <a:ext cx="1803336" cy="992272"/>
          </a:xfrm>
          <a:prstGeom prst="rect">
            <a:avLst/>
          </a:prstGeom>
        </p:spPr>
        <p:txBody>
          <a:bodyPr vert="horz" wrap="square" lIns="0" tIns="7316" rIns="0" bIns="0" rtlCol="0">
            <a:spAutoFit/>
          </a:bodyPr>
          <a:lstStyle/>
          <a:p>
            <a:pPr marL="7701" algn="ctr">
              <a:spcBef>
                <a:spcPts val="57"/>
              </a:spcBef>
            </a:pPr>
            <a:r>
              <a:rPr lang="fi-FI" sz="1600" dirty="0">
                <a:solidFill>
                  <a:schemeClr val="bg1"/>
                </a:solidFill>
                <a:latin typeface="+mj-lt"/>
                <a:cs typeface="Segoe UI Semilight"/>
              </a:rPr>
              <a:t>Yksittäisen palvelun optimointi parantaa yksittäisen palvelun vaikuttavuutta.</a:t>
            </a:r>
            <a:endParaRPr sz="1600" dirty="0">
              <a:solidFill>
                <a:schemeClr val="bg1"/>
              </a:solidFill>
              <a:latin typeface="+mj-lt"/>
              <a:cs typeface="Segoe UI Semilight"/>
            </a:endParaRPr>
          </a:p>
        </p:txBody>
      </p:sp>
      <p:sp>
        <p:nvSpPr>
          <p:cNvPr id="10" name="Suorakulmio 9"/>
          <p:cNvSpPr/>
          <p:nvPr/>
        </p:nvSpPr>
        <p:spPr>
          <a:xfrm>
            <a:off x="8458823" y="2623115"/>
            <a:ext cx="2472761" cy="1077218"/>
          </a:xfrm>
          <a:prstGeom prst="rect">
            <a:avLst/>
          </a:prstGeom>
        </p:spPr>
        <p:txBody>
          <a:bodyPr wrap="square">
            <a:spAutoFit/>
          </a:bodyPr>
          <a:lstStyle/>
          <a:p>
            <a:pPr algn="ctr"/>
            <a:r>
              <a:rPr lang="fi-FI" sz="1600" dirty="0">
                <a:solidFill>
                  <a:srgbClr val="003580"/>
                </a:solidFill>
                <a:latin typeface="+mj-lt"/>
                <a:cs typeface="Segoe UI Semilight"/>
              </a:rPr>
              <a:t>Yhteistoiminnan avulla palveluiden vaikuttavuus on enemmän kun osiensa summa.</a:t>
            </a:r>
          </a:p>
        </p:txBody>
      </p:sp>
      <p:sp>
        <p:nvSpPr>
          <p:cNvPr id="11" name="object 3"/>
          <p:cNvSpPr txBox="1"/>
          <p:nvPr/>
        </p:nvSpPr>
        <p:spPr>
          <a:xfrm>
            <a:off x="8360199" y="4529163"/>
            <a:ext cx="2670011" cy="746051"/>
          </a:xfrm>
          <a:prstGeom prst="rect">
            <a:avLst/>
          </a:prstGeom>
        </p:spPr>
        <p:txBody>
          <a:bodyPr vert="horz" wrap="square" lIns="0" tIns="7316" rIns="0" bIns="0" rtlCol="0">
            <a:spAutoFit/>
          </a:bodyPr>
          <a:lstStyle/>
          <a:p>
            <a:pPr algn="ctr"/>
            <a:r>
              <a:rPr lang="fi-FI" i="1" dirty="0">
                <a:solidFill>
                  <a:srgbClr val="003580"/>
                </a:solidFill>
                <a:latin typeface="+mj-lt"/>
                <a:cs typeface="Segoe UI Semilight"/>
              </a:rPr>
              <a:t>Ekosysteemi-optimointi</a:t>
            </a:r>
          </a:p>
        </p:txBody>
      </p:sp>
    </p:spTree>
    <p:extLst>
      <p:ext uri="{BB962C8B-B14F-4D97-AF65-F5344CB8AC3E}">
        <p14:creationId xmlns:p14="http://schemas.microsoft.com/office/powerpoint/2010/main" val="2442170282"/>
      </p:ext>
    </p:extLst>
  </p:cSld>
  <p:clrMapOvr>
    <a:masterClrMapping/>
  </p:clrMapOvr>
</p:sld>
</file>

<file path=ppt/theme/theme1.xml><?xml version="1.0" encoding="utf-8"?>
<a:theme xmlns:a="http://schemas.openxmlformats.org/drawingml/2006/main" name="Kela sininen">
  <a:themeElements>
    <a:clrScheme name="Kela_update">
      <a:dk1>
        <a:srgbClr val="000000"/>
      </a:dk1>
      <a:lt1>
        <a:srgbClr val="FFFFFF"/>
      </a:lt1>
      <a:dk2>
        <a:srgbClr val="003580"/>
      </a:dk2>
      <a:lt2>
        <a:srgbClr val="8C8B8D"/>
      </a:lt2>
      <a:accent1>
        <a:srgbClr val="0EB24C"/>
      </a:accent1>
      <a:accent2>
        <a:srgbClr val="009CDB"/>
      </a:accent2>
      <a:accent3>
        <a:srgbClr val="F15B23"/>
      </a:accent3>
      <a:accent4>
        <a:srgbClr val="EE145B"/>
      </a:accent4>
      <a:accent5>
        <a:srgbClr val="003580"/>
      </a:accent5>
      <a:accent6>
        <a:srgbClr val="FDB916"/>
      </a:accent6>
      <a:hlink>
        <a:srgbClr val="009CDB"/>
      </a:hlink>
      <a:folHlink>
        <a:srgbClr val="662584"/>
      </a:folHlink>
    </a:clrScheme>
    <a:fontScheme name="Kela">
      <a:majorFont>
        <a:latin typeface="Segoe UI Semilight"/>
        <a:ea typeface=""/>
        <a:cs typeface=""/>
      </a:majorFont>
      <a:minorFont>
        <a:latin typeface="Segoe UI Semi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9CDB"/>
        </a:solidFill>
        <a:ln>
          <a:solidFill>
            <a:srgbClr val="009CDB"/>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ela PowerPoint sini-harmaa.potx" id="{877EBFC8-0CEA-4192-BB23-DADBF26EF34B}" vid="{CC06CF02-8C8B-4711-A9A8-9186470A6803}"/>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4c5c86b2-34ba-4440-84a3-2847672c608a" ContentTypeId="0x010100B5B0C7C8E89E4B24A1DD48391A5B64DF00104209A661E54CD587BC7C170A805A7500454E0162F076495CAB4EEC3F4AAFF967" PreviousValue="fals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284e851add84855ab4a13e805c1c02b xmlns="28d5f0a3-ab75-4f37-b21c-c5486e890318">
      <Terms xmlns="http://schemas.microsoft.com/office/infopath/2007/PartnerControls">
        <TermInfo xmlns="http://schemas.microsoft.com/office/infopath/2007/PartnerControls">
          <TermName xmlns="http://schemas.microsoft.com/office/infopath/2007/PartnerControls">Toiminnan suunnittelu</TermName>
          <TermId xmlns="http://schemas.microsoft.com/office/infopath/2007/PartnerControls">6853a1da-efc3-4d55-95c1-3095b838628a</TermId>
        </TermInfo>
      </Terms>
    </l284e851add84855ab4a13e805c1c02b>
    <je38d6a6b76c4a24843bec5179df8dbe xmlns="28d5f0a3-ab75-4f37-b21c-c5486e890318">
      <Terms xmlns="http://schemas.microsoft.com/office/infopath/2007/PartnerControls"/>
    </je38d6a6b76c4a24843bec5179df8dbe>
    <KelaPaivamaara xmlns="28d5f0a3-ab75-4f37-b21c-c5486e890318">2018-11-01T22:00:00+00:00</KelaPaivamaara>
    <hfc18b29aed44339bbdc39df31ab0fbf xmlns="28d5f0a3-ab75-4f37-b21c-c5486e890318">
      <Terms xmlns="http://schemas.microsoft.com/office/infopath/2007/PartnerControls"/>
    </hfc18b29aed44339bbdc39df31ab0fbf>
    <KelaKuvaus xmlns="28d5f0a3-ab75-4f37-b21c-c5486e890318">Byrokratian purkupaketti – mistä aloittaa ja mihin tähdätä? Kelalaisile tehdyn kyselyn tuloksia: Missä ovat pahimmat kapeikot ja solmukohdat? Esitys Pikkuparlamenttiin 7.11.2018.
</KelaKuvaus>
    <e53f7fded1c34b15bbf16fc4b4798b6a xmlns="28d5f0a3-ab75-4f37-b21c-c5486e890318">
      <Terms xmlns="http://schemas.microsoft.com/office/infopath/2007/PartnerControls">
        <TermInfo xmlns="http://schemas.microsoft.com/office/infopath/2007/PartnerControls">
          <TermName xmlns="http://schemas.microsoft.com/office/infopath/2007/PartnerControls">Ei</TermName>
          <TermId xmlns="http://schemas.microsoft.com/office/infopath/2007/PartnerControls">4da38706-6322-4438-8e0a-a80ce46c1d74</TermId>
        </TermInfo>
      </Terms>
    </e53f7fded1c34b15bbf16fc4b4798b6a>
    <j0be05872c2d4232bfb1a6c120cbdd2c xmlns="28d5f0a3-ab75-4f37-b21c-c5486e890318">
      <Terms xmlns="http://schemas.microsoft.com/office/infopath/2007/PartnerControls"/>
    </j0be05872c2d4232bfb1a6c120cbdd2c>
    <Vanhentunut xmlns="28d5f0a3-ab75-4f37-b21c-c5486e890318">false</Vanhentunut>
    <f721df5e45f944579809e2a3903aa817 xmlns="28d5f0a3-ab75-4f37-b21c-c5486e890318">
      <Terms xmlns="http://schemas.microsoft.com/office/infopath/2007/PartnerControls"/>
    </f721df5e45f944579809e2a3903aa817>
    <TaxKeywordTaxHTField xmlns="28d5f0a3-ab75-4f37-b21c-c5486e890318">
      <Terms xmlns="http://schemas.microsoft.com/office/infopath/2007/PartnerControls"/>
    </TaxKeywordTaxHTField>
    <jd32bd60a3ed49c984e203f2c1797fd7 xmlns="28d5f0a3-ab75-4f37-b21c-c5486e890318">
      <Terms xmlns="http://schemas.microsoft.com/office/infopath/2007/PartnerControls">
        <TermInfo xmlns="http://schemas.microsoft.com/office/infopath/2007/PartnerControls">
          <TermName xmlns="http://schemas.microsoft.com/office/infopath/2007/PartnerControls">Etuuspalvelujen lakiyksikkö</TermName>
          <TermId xmlns="http://schemas.microsoft.com/office/infopath/2007/PartnerControls">a3e146bb-4089-4e65-a91c-f9b435c2913c</TermId>
        </TermInfo>
      </Terms>
    </jd32bd60a3ed49c984e203f2c1797fd7>
    <bcefd7c481cb48f4861306052502dba8 xmlns="28d5f0a3-ab75-4f37-b21c-c5486e890318">
      <Terms xmlns="http://schemas.microsoft.com/office/infopath/2007/PartnerControls"/>
    </bcefd7c481cb48f4861306052502dba8>
    <j875f3fda00345e6808e9e260f685289 xmlns="28d5f0a3-ab75-4f37-b21c-c5486e890318">
      <Terms xmlns="http://schemas.microsoft.com/office/infopath/2007/PartnerControls">
        <TermInfo xmlns="http://schemas.microsoft.com/office/infopath/2007/PartnerControls">
          <TermName xmlns="http://schemas.microsoft.com/office/infopath/2007/PartnerControls">Kehittäminen</TermName>
          <TermId xmlns="http://schemas.microsoft.com/office/infopath/2007/PartnerControls">6554b74f-399e-407c-a62e-07973c4650d8</TermId>
        </TermInfo>
      </Terms>
    </j875f3fda00345e6808e9e260f685289>
    <TaxCatchAll xmlns="28d5f0a3-ab75-4f37-b21c-c5486e890318">
      <Value>76</Value>
      <Value>277</Value>
      <Value>3</Value>
      <Value>38</Value>
    </TaxCatchAll>
  </documentManagement>
</p:properties>
</file>

<file path=customXml/item4.xml><?xml version="1.0" encoding="utf-8"?>
<ct:contentTypeSchema xmlns:ct="http://schemas.microsoft.com/office/2006/metadata/contentType" xmlns:ma="http://schemas.microsoft.com/office/2006/metadata/properties/metaAttributes" ct:_="" ma:_="" ma:contentTypeName="Kela PowerPoint sini-harmaa (työtilat)" ma:contentTypeID="0x010100B5B0C7C8E89E4B24A1DD48391A5B64DF00104209A661E54CD587BC7C170A805A7500454E0162F076495CAB4EEC3F4AAFF96700AA571CF9AA0E714A965D9E91E624C1C2" ma:contentTypeVersion="15" ma:contentTypeDescription="Luo uusi asiakirja." ma:contentTypeScope="" ma:versionID="f63842d4e6bdf92734e6527aa1590369">
  <xsd:schema xmlns:xsd="http://www.w3.org/2001/XMLSchema" xmlns:xs="http://www.w3.org/2001/XMLSchema" xmlns:p="http://schemas.microsoft.com/office/2006/metadata/properties" xmlns:ns2="28d5f0a3-ab75-4f37-b21c-c5486e890318" targetNamespace="http://schemas.microsoft.com/office/2006/metadata/properties" ma:root="true" ma:fieldsID="93f35c6f4124e037b477c3324586f75f" ns2:_="">
    <xsd:import namespace="28d5f0a3-ab75-4f37-b21c-c5486e890318"/>
    <xsd:element name="properties">
      <xsd:complexType>
        <xsd:sequence>
          <xsd:element name="documentManagement">
            <xsd:complexType>
              <xsd:all>
                <xsd:element ref="ns2:KelaKuvaus" minOccurs="0"/>
                <xsd:element ref="ns2:f721df5e45f944579809e2a3903aa817" minOccurs="0"/>
                <xsd:element ref="ns2:TaxCatchAll" minOccurs="0"/>
                <xsd:element ref="ns2:TaxCatchAllLabel" minOccurs="0"/>
                <xsd:element ref="ns2:TaxKeywordTaxHTField" minOccurs="0"/>
                <xsd:element ref="ns2:e53f7fded1c34b15bbf16fc4b4798b6a" minOccurs="0"/>
                <xsd:element ref="ns2:hfc18b29aed44339bbdc39df31ab0fbf" minOccurs="0"/>
                <xsd:element ref="ns2:je38d6a6b76c4a24843bec5179df8dbe" minOccurs="0"/>
                <xsd:element ref="ns2:j0be05872c2d4232bfb1a6c120cbdd2c" minOccurs="0"/>
                <xsd:element ref="ns2:bcefd7c481cb48f4861306052502dba8" minOccurs="0"/>
                <xsd:element ref="ns2:jd32bd60a3ed49c984e203f2c1797fd7" minOccurs="0"/>
                <xsd:element ref="ns2:l284e851add84855ab4a13e805c1c02b" minOccurs="0"/>
                <xsd:element ref="ns2:j875f3fda00345e6808e9e260f685289" minOccurs="0"/>
                <xsd:element ref="ns2:KelaPaivamaara" minOccurs="0"/>
                <xsd:element ref="ns2:Vanhentunu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d5f0a3-ab75-4f37-b21c-c5486e890318" elementFormDefault="qualified">
    <xsd:import namespace="http://schemas.microsoft.com/office/2006/documentManagement/types"/>
    <xsd:import namespace="http://schemas.microsoft.com/office/infopath/2007/PartnerControls"/>
    <xsd:element name="KelaKuvaus" ma:index="8" nillable="true" ma:displayName="Kela kuvaus" ma:internalName="KelaKuvaus" ma:readOnly="false">
      <xsd:simpleType>
        <xsd:restriction base="dms:Note">
          <xsd:maxLength value="255"/>
        </xsd:restriction>
      </xsd:simpleType>
    </xsd:element>
    <xsd:element name="f721df5e45f944579809e2a3903aa817" ma:index="9" nillable="true" ma:taxonomy="true" ma:internalName="f721df5e45f944579809e2a3903aa817" ma:taxonomyFieldName="KelaAsiasanat" ma:displayName="Asiasanat" ma:readOnly="false" ma:default="" ma:fieldId="{f721df5e-45f9-4457-9809-e2a3903aa817}" ma:taxonomyMulti="true" ma:sspId="4c5c86b2-34ba-4440-84a3-2847672c608a" ma:termSetId="5542d321-0a2b-42bf-8a33-8ddb6f1f1ddb"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632b5538-2eca-4b2e-abac-479b19e0da0e}" ma:internalName="TaxCatchAll" ma:showField="CatchAllData" ma:web="ec6b93a5-36c6-4c60-9d20-1271df2e2430">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hidden="true" ma:list="{632b5538-2eca-4b2e-abac-479b19e0da0e}" ma:internalName="TaxCatchAllLabel" ma:readOnly="true" ma:showField="CatchAllDataLabel" ma:web="ec6b93a5-36c6-4c60-9d20-1271df2e2430">
      <xsd:complexType>
        <xsd:complexContent>
          <xsd:extension base="dms:MultiChoiceLookup">
            <xsd:sequence>
              <xsd:element name="Value" type="dms:Lookup" maxOccurs="unbounded" minOccurs="0" nillable="true"/>
            </xsd:sequence>
          </xsd:extension>
        </xsd:complexContent>
      </xsd:complexType>
    </xsd:element>
    <xsd:element name="TaxKeywordTaxHTField" ma:index="13" nillable="true" ma:taxonomy="true" ma:internalName="TaxKeywordTaxHTField" ma:taxonomyFieldName="TaxKeyword" ma:displayName="Vapaat asiasanat" ma:readOnly="false" ma:fieldId="{23f27201-bee3-471e-b2e7-b64fd8b7ca38}" ma:taxonomyMulti="true" ma:sspId="4c5c86b2-34ba-4440-84a3-2847672c608a" ma:termSetId="00000000-0000-0000-0000-000000000000" ma:anchorId="00000000-0000-0000-0000-000000000000" ma:open="true" ma:isKeyword="true">
      <xsd:complexType>
        <xsd:sequence>
          <xsd:element ref="pc:Terms" minOccurs="0" maxOccurs="1"/>
        </xsd:sequence>
      </xsd:complexType>
    </xsd:element>
    <xsd:element name="e53f7fded1c34b15bbf16fc4b4798b6a" ma:index="15" ma:taxonomy="true" ma:internalName="e53f7fded1c34b15bbf16fc4b4798b6a" ma:taxonomyFieldName="KelaNostaIntranettiin" ma:displayName="Nosta intranettiin" ma:readOnly="false" ma:default="-1;#Ei|4da38706-6322-4438-8e0a-a80ce46c1d74" ma:fieldId="{e53f7fde-d1c3-4b15-bbf1-6fc4b4798b6a}" ma:sspId="4c5c86b2-34ba-4440-84a3-2847672c608a" ma:termSetId="10bf8a1a-1f69-4a5f-ab60-3581b73e1222" ma:anchorId="00000000-0000-0000-0000-000000000000" ma:open="false" ma:isKeyword="false">
      <xsd:complexType>
        <xsd:sequence>
          <xsd:element ref="pc:Terms" minOccurs="0" maxOccurs="1"/>
        </xsd:sequence>
      </xsd:complexType>
    </xsd:element>
    <xsd:element name="hfc18b29aed44339bbdc39df31ab0fbf" ma:index="17" nillable="true" ma:taxonomy="true" ma:internalName="hfc18b29aed44339bbdc39df31ab0fbf" ma:taxonomyFieldName="KelaSinettiLuokka" ma:displayName="Sinetti-luokka" ma:readOnly="false" ma:fieldId="{1fc18b29-aed4-4339-bbdc-39df31ab0fbf}" ma:sspId="4c5c86b2-34ba-4440-84a3-2847672c608a" ma:termSetId="0aa28ecf-894e-4be0-b074-023a8e2c2ec6" ma:anchorId="00000000-0000-0000-0000-000000000000" ma:open="false" ma:isKeyword="false">
      <xsd:complexType>
        <xsd:sequence>
          <xsd:element ref="pc:Terms" minOccurs="0" maxOccurs="1"/>
        </xsd:sequence>
      </xsd:complexType>
    </xsd:element>
    <xsd:element name="je38d6a6b76c4a24843bec5179df8dbe" ma:index="19" nillable="true" ma:taxonomy="true" ma:internalName="je38d6a6b76c4a24843bec5179df8dbe" ma:taxonomyFieldName="KelaOrganisaatio" ma:displayName="Organisaatio" ma:readOnly="false" ma:default="-1;#Etuuspalvelujen lakiyksikkö|00000000-0000-0000-0000-000051038447" ma:fieldId="{3e38d6a6-b76c-4a24-843b-ec5179df8dbe}" ma:sspId="4c5c86b2-34ba-4440-84a3-2847672c608a" ma:termSetId="02def8b6-f7d2-45ba-b520-fd72e17a1328" ma:anchorId="00000000-0000-0000-0000-000000000000" ma:open="false" ma:isKeyword="false">
      <xsd:complexType>
        <xsd:sequence>
          <xsd:element ref="pc:Terms" minOccurs="0" maxOccurs="1"/>
        </xsd:sequence>
      </xsd:complexType>
    </xsd:element>
    <xsd:element name="j0be05872c2d4232bfb1a6c120cbdd2c" ma:index="21" nillable="true" ma:taxonomy="true" ma:internalName="j0be05872c2d4232bfb1a6c120cbdd2c" ma:taxonomyFieldName="KelaProjekti" ma:displayName="Projekti" ma:readOnly="false" ma:fieldId="{30be0587-2c2d-4232-bfb1-a6c120cbdd2c}" ma:sspId="4c5c86b2-34ba-4440-84a3-2847672c608a" ma:termSetId="323e2c25-3e48-47d5-ac8e-2d902997cd95" ma:anchorId="00000000-0000-0000-0000-000000000000" ma:open="false" ma:isKeyword="false">
      <xsd:complexType>
        <xsd:sequence>
          <xsd:element ref="pc:Terms" minOccurs="0" maxOccurs="1"/>
        </xsd:sequence>
      </xsd:complexType>
    </xsd:element>
    <xsd:element name="bcefd7c481cb48f4861306052502dba8" ma:index="23" nillable="true" ma:taxonomy="true" ma:internalName="bcefd7c481cb48f4861306052502dba8" ma:taxonomyFieldName="KelaTyoryhma" ma:displayName="Työryhmä" ma:readOnly="false" ma:fieldId="{bcefd7c4-81cb-48f4-8613-06052502dba8}" ma:sspId="4c5c86b2-34ba-4440-84a3-2847672c608a" ma:termSetId="4b9da738-be0d-4d6b-8d76-c446442f1894" ma:anchorId="00000000-0000-0000-0000-000000000000" ma:open="false" ma:isKeyword="false">
      <xsd:complexType>
        <xsd:sequence>
          <xsd:element ref="pc:Terms" minOccurs="0" maxOccurs="1"/>
        </xsd:sequence>
      </xsd:complexType>
    </xsd:element>
    <xsd:element name="jd32bd60a3ed49c984e203f2c1797fd7" ma:index="25" nillable="true" ma:taxonomy="true" ma:internalName="jd32bd60a3ed49c984e203f2c1797fd7" ma:taxonomyFieldName="KelaNavigaatiotermi" ma:displayName="Navigaatiotermi" ma:readOnly="false" ma:default="-1;#Etuuspalvelujen lakiyksikkö|a3e146bb-4089-4e65-a91c-f9b435c2913c" ma:fieldId="{3d32bd60-a3ed-49c9-84e2-03f2c1797fd7}" ma:sspId="4c5c86b2-34ba-4440-84a3-2847672c608a" ma:termSetId="3eb46731-101f-4040-8309-e14179209745" ma:anchorId="00000000-0000-0000-0000-000000000000" ma:open="false" ma:isKeyword="false">
      <xsd:complexType>
        <xsd:sequence>
          <xsd:element ref="pc:Terms" minOccurs="0" maxOccurs="1"/>
        </xsd:sequence>
      </xsd:complexType>
    </xsd:element>
    <xsd:element name="l284e851add84855ab4a13e805c1c02b" ma:index="27" nillable="true" ma:taxonomy="true" ma:internalName="l284e851add84855ab4a13e805c1c02b" ma:taxonomyFieldName="KelaDokumenttiluokka" ma:displayName="Dokumenttiluokka" ma:readOnly="false" ma:fieldId="{5284e851-add8-4855-ab4a-13e805c1c02b}" ma:sspId="4c5c86b2-34ba-4440-84a3-2847672c608a" ma:termSetId="bf7000c1-2b82-4fd1-b8de-c823b525e770" ma:anchorId="00000000-0000-0000-0000-000000000000" ma:open="true" ma:isKeyword="false">
      <xsd:complexType>
        <xsd:sequence>
          <xsd:element ref="pc:Terms" minOccurs="0" maxOccurs="1"/>
        </xsd:sequence>
      </xsd:complexType>
    </xsd:element>
    <xsd:element name="j875f3fda00345e6808e9e260f685289" ma:index="29" nillable="true" ma:taxonomy="true" ma:internalName="j875f3fda00345e6808e9e260f685289" ma:taxonomyFieldName="KelaOmaLuokitus" ma:displayName="Oma luokitus" ma:readOnly="false" ma:fieldId="{3875f3fd-a003-45e6-808e-9e260f685289}" ma:sspId="4c5c86b2-34ba-4440-84a3-2847672c608a" ma:termSetId="b2cd54b1-798e-4289-aca3-8dd3e4501ed3" ma:anchorId="00000000-0000-0000-0000-000000000000" ma:open="true" ma:isKeyword="false">
      <xsd:complexType>
        <xsd:sequence>
          <xsd:element ref="pc:Terms" minOccurs="0" maxOccurs="1"/>
        </xsd:sequence>
      </xsd:complexType>
    </xsd:element>
    <xsd:element name="KelaPaivamaara" ma:index="31" nillable="true" ma:displayName="Päivämäärä" ma:description="" ma:format="DateOnly" ma:internalName="KelaPaivamaara" ma:readOnly="false">
      <xsd:simpleType>
        <xsd:restriction base="dms:DateTime"/>
      </xsd:simpleType>
    </xsd:element>
    <xsd:element name="Vanhentunut" ma:index="32" nillable="true" ma:displayName="Vanhentunut" ma:default="0" ma:description="Kertoo onko dokumentti käytössä vai vanhentunut" ma:internalName="Vanhentunut">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DAE4E65-96B4-4BA6-B584-851F92D7BBE0}">
  <ds:schemaRefs>
    <ds:schemaRef ds:uri="Microsoft.SharePoint.Taxonomy.ContentTypeSync"/>
  </ds:schemaRefs>
</ds:datastoreItem>
</file>

<file path=customXml/itemProps2.xml><?xml version="1.0" encoding="utf-8"?>
<ds:datastoreItem xmlns:ds="http://schemas.openxmlformats.org/officeDocument/2006/customXml" ds:itemID="{934330AD-8C6A-4BFC-8D75-781AFABB6D4B}">
  <ds:schemaRefs>
    <ds:schemaRef ds:uri="http://schemas.microsoft.com/sharepoint/v3/contenttype/forms"/>
  </ds:schemaRefs>
</ds:datastoreItem>
</file>

<file path=customXml/itemProps3.xml><?xml version="1.0" encoding="utf-8"?>
<ds:datastoreItem xmlns:ds="http://schemas.openxmlformats.org/officeDocument/2006/customXml" ds:itemID="{7290C982-9D7A-49D5-86C8-2DAA3DEAB4FF}">
  <ds:schemaRefs>
    <ds:schemaRef ds:uri="http://purl.org/dc/terms/"/>
    <ds:schemaRef ds:uri="http://purl.org/dc/elements/1.1/"/>
    <ds:schemaRef ds:uri="http://schemas.openxmlformats.org/package/2006/metadata/core-properties"/>
    <ds:schemaRef ds:uri="http://schemas.microsoft.com/office/2006/documentManagement/types"/>
    <ds:schemaRef ds:uri="http://www.w3.org/XML/1998/namespace"/>
    <ds:schemaRef ds:uri="http://schemas.microsoft.com/office/2006/metadata/properties"/>
    <ds:schemaRef ds:uri="28d5f0a3-ab75-4f37-b21c-c5486e890318"/>
    <ds:schemaRef ds:uri="http://schemas.microsoft.com/office/infopath/2007/PartnerControls"/>
    <ds:schemaRef ds:uri="http://purl.org/dc/dcmitype/"/>
  </ds:schemaRefs>
</ds:datastoreItem>
</file>

<file path=customXml/itemProps4.xml><?xml version="1.0" encoding="utf-8"?>
<ds:datastoreItem xmlns:ds="http://schemas.openxmlformats.org/officeDocument/2006/customXml" ds:itemID="{175CA670-25A5-4443-A70D-8F09D33212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d5f0a3-ab75-4f37-b21c-c5486e8903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Kela PowerPoint sini-harmaa</Template>
  <TotalTime>1975</TotalTime>
  <Words>1021</Words>
  <Application>Microsoft Office PowerPoint</Application>
  <PresentationFormat>Laajakuva</PresentationFormat>
  <Paragraphs>198</Paragraphs>
  <Slides>18</Slides>
  <Notes>0</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18</vt:i4>
      </vt:variant>
    </vt:vector>
  </HeadingPairs>
  <TitlesOfParts>
    <vt:vector size="24" baseType="lpstr">
      <vt:lpstr>Arial</vt:lpstr>
      <vt:lpstr>Calibri</vt:lpstr>
      <vt:lpstr>Segoe UI</vt:lpstr>
      <vt:lpstr>Segoe UI Semilight</vt:lpstr>
      <vt:lpstr>Wingdings</vt:lpstr>
      <vt:lpstr>Kela sininen</vt:lpstr>
      <vt:lpstr>Kuunteleeko Kela köyhää? </vt:lpstr>
      <vt:lpstr>PowerPoint-esitys</vt:lpstr>
      <vt:lpstr>PowerPoint-esitys</vt:lpstr>
      <vt:lpstr>PowerPoint-esitys</vt:lpstr>
      <vt:lpstr>PowerPoint-esitys</vt:lpstr>
      <vt:lpstr>Milloin moniammatilliseen palveluun?</vt:lpstr>
      <vt:lpstr>PowerPoint-esitys</vt:lpstr>
      <vt:lpstr>PowerPoint-esitys</vt:lpstr>
      <vt:lpstr>PowerPoint-esitys</vt:lpstr>
      <vt:lpstr>Sosiaaliturvan kokonaisuudistus</vt:lpstr>
      <vt:lpstr>PowerPoint-esitys</vt:lpstr>
      <vt:lpstr>PowerPoint-esitys</vt:lpstr>
      <vt:lpstr>Syrjäytymisvaarassa oleville nuorille henkilökohtainen tukihenkilö</vt:lpstr>
      <vt:lpstr> Esimerkki yhteistyömallista: Tulottomat alle 25-nuoret - Oulun kaupungin, Kelan ja TE-toimiston yhteinen tekeminen</vt:lpstr>
      <vt:lpstr>Miten toimii käytännössä?</vt:lpstr>
      <vt:lpstr>Yhteinen skype-verkosto</vt:lpstr>
      <vt:lpstr>Tuloksia</vt:lpstr>
      <vt:lpstr>Kiitos!</vt:lpstr>
    </vt:vector>
  </TitlesOfParts>
  <Company>Kela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Byrokratialoukut</dc:title>
  <dc:creator>Österlund Anna-Mari</dc:creator>
  <cp:keywords/>
  <cp:lastModifiedBy>Elina Aaltonen</cp:lastModifiedBy>
  <cp:revision>165</cp:revision>
  <cp:lastPrinted>2019-04-08T14:17:32Z</cp:lastPrinted>
  <dcterms:created xsi:type="dcterms:W3CDTF">2018-10-08T09:42:24Z</dcterms:created>
  <dcterms:modified xsi:type="dcterms:W3CDTF">2020-05-04T10:37:55Z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0x010100B5B0C7C8E89E4B24A1DD48391A5B64DF00104209A661E54CD587BC7C170A805A7500454E0162F076495CAB4EEC3F4AAFF96700AA571CF9AA0E714A965D9E91E624C1C2</vt:lpwstr>
  </property>
  <property fmtid="{D5CDD505-2E9C-101B-9397-08002B2CF9AE}" pid="3" name="KelaTyoryhma">
    <vt:lpwstr/>
  </property>
  <property fmtid="{D5CDD505-2E9C-101B-9397-08002B2CF9AE}" pid="4" name="TaxKeyword">
    <vt:lpwstr/>
  </property>
  <property fmtid="{D5CDD505-2E9C-101B-9397-08002B2CF9AE}" pid="5" name="KelaOmaLuokitus">
    <vt:lpwstr>277;#Kehittäminen|6554b74f-399e-407c-a62e-07973c4650d8</vt:lpwstr>
  </property>
  <property fmtid="{D5CDD505-2E9C-101B-9397-08002B2CF9AE}" pid="6" name="KelaNavigaatiotermi">
    <vt:lpwstr>3;#Etuuspalvelujen lakiyksikkö|a3e146bb-4089-4e65-a91c-f9b435c2913c</vt:lpwstr>
  </property>
  <property fmtid="{D5CDD505-2E9C-101B-9397-08002B2CF9AE}" pid="7" name="KelaProjekti">
    <vt:lpwstr/>
  </property>
  <property fmtid="{D5CDD505-2E9C-101B-9397-08002B2CF9AE}" pid="8" name="KelaSinettiLuokka">
    <vt:lpwstr/>
  </property>
  <property fmtid="{D5CDD505-2E9C-101B-9397-08002B2CF9AE}" pid="9" name="KelaDokumenttiluokka">
    <vt:lpwstr>76;#Toiminnan suunnittelu|6853a1da-efc3-4d55-95c1-3095b838628a</vt:lpwstr>
  </property>
  <property fmtid="{D5CDD505-2E9C-101B-9397-08002B2CF9AE}" pid="10" name="KelaAsiasanat">
    <vt:lpwstr/>
  </property>
  <property fmtid="{D5CDD505-2E9C-101B-9397-08002B2CF9AE}" pid="11" name="KelaNostaIntranettiin">
    <vt:lpwstr>38;#Ei|4da38706-6322-4438-8e0a-a80ce46c1d74</vt:lpwstr>
  </property>
  <property fmtid="{D5CDD505-2E9C-101B-9397-08002B2CF9AE}" pid="12" name="KelaOrganisaatio">
    <vt:lpwstr/>
  </property>
</Properties>
</file>