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5"/>
  </p:sldMasterIdLst>
  <p:notesMasterIdLst>
    <p:notesMasterId r:id="rId20"/>
  </p:notesMasterIdLst>
  <p:sldIdLst>
    <p:sldId id="261" r:id="rId6"/>
    <p:sldId id="291" r:id="rId7"/>
    <p:sldId id="289" r:id="rId8"/>
    <p:sldId id="290" r:id="rId9"/>
    <p:sldId id="272" r:id="rId10"/>
    <p:sldId id="273" r:id="rId11"/>
    <p:sldId id="277" r:id="rId12"/>
    <p:sldId id="264" r:id="rId13"/>
    <p:sldId id="266" r:id="rId14"/>
    <p:sldId id="282" r:id="rId15"/>
    <p:sldId id="283" r:id="rId16"/>
    <p:sldId id="284" r:id="rId17"/>
    <p:sldId id="286" r:id="rId18"/>
    <p:sldId id="263" r:id="rId19"/>
  </p:sldIdLst>
  <p:sldSz cx="12192000" cy="6858000"/>
  <p:notesSz cx="6858000" cy="9144000"/>
  <p:defaultTextStyle>
    <a:defPPr>
      <a:defRPr lang="fi-FI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808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4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wfs01\users\O258TXY\perustulo\Kuviot%20esitykse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wfs01\users\O258TXY\perustulo\Kuviot%20esityksee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wfs01\users\O258TXY\perustulo\Kuviot%20esityksee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Taul2!$B$1:$B$2</c:f>
              <c:strCache>
                <c:ptCount val="2"/>
                <c:pt idx="0">
                  <c:v>Kotitalouden tulot tällä hetkellä (%)</c:v>
                </c:pt>
                <c:pt idx="1">
                  <c:v>Perustulo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Taul2!$A$3:$A$7</c:f>
              <c:strCache>
                <c:ptCount val="5"/>
                <c:pt idx="0">
                  <c:v>Tuloilla elää mukavasti</c:v>
                </c:pt>
                <c:pt idx="1">
                  <c:v>Tuloilla tulee toimeen</c:v>
                </c:pt>
                <c:pt idx="2">
                  <c:v>Tuloilla vaikeuksia tulla toimeen</c:v>
                </c:pt>
                <c:pt idx="3">
                  <c:v>Tuloilla hyvin vaikea tulla toimeen</c:v>
                </c:pt>
                <c:pt idx="4">
                  <c:v>Ei osaa sanoa</c:v>
                </c:pt>
              </c:strCache>
            </c:strRef>
          </c:cat>
          <c:val>
            <c:numRef>
              <c:f>Taul2!$B$3:$B$7</c:f>
              <c:numCache>
                <c:formatCode>General</c:formatCode>
                <c:ptCount val="5"/>
                <c:pt idx="0">
                  <c:v>11.9</c:v>
                </c:pt>
                <c:pt idx="1">
                  <c:v>48.1</c:v>
                </c:pt>
                <c:pt idx="2">
                  <c:v>26.1</c:v>
                </c:pt>
                <c:pt idx="3">
                  <c:v>12.5</c:v>
                </c:pt>
                <c:pt idx="4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6-47A2-9B0E-5584B132F219}"/>
            </c:ext>
          </c:extLst>
        </c:ser>
        <c:ser>
          <c:idx val="1"/>
          <c:order val="1"/>
          <c:tx>
            <c:strRef>
              <c:f>Taul2!$C$1:$C$2</c:f>
              <c:strCache>
                <c:ptCount val="2"/>
                <c:pt idx="0">
                  <c:v>Kotitalouden tulot tällä hetkellä (%)</c:v>
                </c:pt>
                <c:pt idx="1">
                  <c:v>Verrokit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Taul2!$A$3:$A$7</c:f>
              <c:strCache>
                <c:ptCount val="5"/>
                <c:pt idx="0">
                  <c:v>Tuloilla elää mukavasti</c:v>
                </c:pt>
                <c:pt idx="1">
                  <c:v>Tuloilla tulee toimeen</c:v>
                </c:pt>
                <c:pt idx="2">
                  <c:v>Tuloilla vaikeuksia tulla toimeen</c:v>
                </c:pt>
                <c:pt idx="3">
                  <c:v>Tuloilla hyvin vaikea tulla toimeen</c:v>
                </c:pt>
                <c:pt idx="4">
                  <c:v>Ei osaa sanoa</c:v>
                </c:pt>
              </c:strCache>
            </c:strRef>
          </c:cat>
          <c:val>
            <c:numRef>
              <c:f>Taul2!$C$3:$C$7</c:f>
              <c:numCache>
                <c:formatCode>General</c:formatCode>
                <c:ptCount val="5"/>
                <c:pt idx="0">
                  <c:v>7.4</c:v>
                </c:pt>
                <c:pt idx="1">
                  <c:v>43.5</c:v>
                </c:pt>
                <c:pt idx="2">
                  <c:v>31.8</c:v>
                </c:pt>
                <c:pt idx="3">
                  <c:v>16.8</c:v>
                </c:pt>
                <c:pt idx="4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B6-47A2-9B0E-5584B132F2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1284304"/>
        <c:axId val="1151278896"/>
      </c:barChart>
      <c:catAx>
        <c:axId val="11512843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51278896"/>
        <c:crosses val="autoZero"/>
        <c:auto val="1"/>
        <c:lblAlgn val="ctr"/>
        <c:lblOffset val="100"/>
        <c:noMultiLvlLbl val="0"/>
      </c:catAx>
      <c:valAx>
        <c:axId val="1151278896"/>
        <c:scaling>
          <c:orientation val="minMax"/>
        </c:scaling>
        <c:delete val="0"/>
        <c:axPos val="t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400" b="1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5128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Taul3!$B$1:$B$2</c:f>
              <c:strCache>
                <c:ptCount val="2"/>
                <c:pt idx="0">
                  <c:v>Tunteeko nykyisin stressiä? (%)</c:v>
                </c:pt>
                <c:pt idx="1">
                  <c:v>Perustulo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Taul3!$A$3:$A$8</c:f>
              <c:strCache>
                <c:ptCount val="6"/>
                <c:pt idx="0">
                  <c:v>Ei lainkaan</c:v>
                </c:pt>
                <c:pt idx="1">
                  <c:v>Vain vähän</c:v>
                </c:pt>
                <c:pt idx="2">
                  <c:v>Jonkin verran</c:v>
                </c:pt>
                <c:pt idx="3">
                  <c:v>Melko paljon</c:v>
                </c:pt>
                <c:pt idx="4">
                  <c:v>Erittäin paljon</c:v>
                </c:pt>
                <c:pt idx="5">
                  <c:v>Ei osaa sanoa</c:v>
                </c:pt>
              </c:strCache>
            </c:strRef>
          </c:cat>
          <c:val>
            <c:numRef>
              <c:f>Taul3!$B$3:$B$8</c:f>
              <c:numCache>
                <c:formatCode>General</c:formatCode>
                <c:ptCount val="6"/>
                <c:pt idx="0">
                  <c:v>22.2</c:v>
                </c:pt>
                <c:pt idx="1">
                  <c:v>32.6</c:v>
                </c:pt>
                <c:pt idx="2">
                  <c:v>28.7</c:v>
                </c:pt>
                <c:pt idx="3">
                  <c:v>11.8</c:v>
                </c:pt>
                <c:pt idx="4">
                  <c:v>4.8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73-483B-A850-7BCA73B33BAF}"/>
            </c:ext>
          </c:extLst>
        </c:ser>
        <c:ser>
          <c:idx val="1"/>
          <c:order val="1"/>
          <c:tx>
            <c:strRef>
              <c:f>Taul3!$C$1:$C$2</c:f>
              <c:strCache>
                <c:ptCount val="2"/>
                <c:pt idx="0">
                  <c:v>Tunteeko nykyisin stressiä? (%)</c:v>
                </c:pt>
                <c:pt idx="1">
                  <c:v>Verrokit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Taul3!$A$3:$A$8</c:f>
              <c:strCache>
                <c:ptCount val="6"/>
                <c:pt idx="0">
                  <c:v>Ei lainkaan</c:v>
                </c:pt>
                <c:pt idx="1">
                  <c:v>Vain vähän</c:v>
                </c:pt>
                <c:pt idx="2">
                  <c:v>Jonkin verran</c:v>
                </c:pt>
                <c:pt idx="3">
                  <c:v>Melko paljon</c:v>
                </c:pt>
                <c:pt idx="4">
                  <c:v>Erittäin paljon</c:v>
                </c:pt>
                <c:pt idx="5">
                  <c:v>Ei osaa sanoa</c:v>
                </c:pt>
              </c:strCache>
            </c:strRef>
          </c:cat>
          <c:val>
            <c:numRef>
              <c:f>Taul3!$C$3:$C$8</c:f>
              <c:numCache>
                <c:formatCode>General</c:formatCode>
                <c:ptCount val="6"/>
                <c:pt idx="0">
                  <c:v>19.7</c:v>
                </c:pt>
                <c:pt idx="1">
                  <c:v>25.9</c:v>
                </c:pt>
                <c:pt idx="2">
                  <c:v>29.1</c:v>
                </c:pt>
                <c:pt idx="3">
                  <c:v>16.2</c:v>
                </c:pt>
                <c:pt idx="4">
                  <c:v>8.8000000000000007</c:v>
                </c:pt>
                <c:pt idx="5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73-483B-A850-7BCA73B33B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153620944"/>
        <c:axId val="1153620112"/>
      </c:barChart>
      <c:catAx>
        <c:axId val="115362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53620112"/>
        <c:crosses val="autoZero"/>
        <c:auto val="1"/>
        <c:lblAlgn val="ctr"/>
        <c:lblOffset val="100"/>
        <c:noMultiLvlLbl val="0"/>
      </c:catAx>
      <c:valAx>
        <c:axId val="1153620112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600" b="1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153620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Taul5!$B$1:$B$2</c:f>
              <c:strCache>
                <c:ptCount val="2"/>
                <c:pt idx="0">
                  <c:v>Arveleeko työllistyvänsä seuraavan 12 kuukauden aikana (%)</c:v>
                </c:pt>
                <c:pt idx="1">
                  <c:v>Perustulo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76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hade val="76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shade val="76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Taul5!$A$3:$A$5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Ei osaa sanoa</c:v>
                </c:pt>
              </c:strCache>
            </c:strRef>
          </c:cat>
          <c:val>
            <c:numRef>
              <c:f>Taul5!$B$3:$B$5</c:f>
              <c:numCache>
                <c:formatCode>General</c:formatCode>
                <c:ptCount val="3"/>
                <c:pt idx="0">
                  <c:v>56.1</c:v>
                </c:pt>
                <c:pt idx="1">
                  <c:v>28.3</c:v>
                </c:pt>
                <c:pt idx="2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56-4E38-A2BE-7BAA0218BA52}"/>
            </c:ext>
          </c:extLst>
        </c:ser>
        <c:ser>
          <c:idx val="1"/>
          <c:order val="1"/>
          <c:tx>
            <c:strRef>
              <c:f>Taul5!$C$1:$C$2</c:f>
              <c:strCache>
                <c:ptCount val="2"/>
                <c:pt idx="0">
                  <c:v>Arveleeko työllistyvänsä seuraavan 12 kuukauden aikana (%)</c:v>
                </c:pt>
                <c:pt idx="1">
                  <c:v>Verrokit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77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tint val="77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tint val="77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Taul5!$A$3:$A$5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Ei osaa sanoa</c:v>
                </c:pt>
              </c:strCache>
            </c:strRef>
          </c:cat>
          <c:val>
            <c:numRef>
              <c:f>Taul5!$C$3:$C$5</c:f>
              <c:numCache>
                <c:formatCode>General</c:formatCode>
                <c:ptCount val="3"/>
                <c:pt idx="0">
                  <c:v>44.8</c:v>
                </c:pt>
                <c:pt idx="1">
                  <c:v>43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56-4E38-A2BE-7BAA0218BA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93295680"/>
        <c:axId val="1593293600"/>
      </c:barChart>
      <c:catAx>
        <c:axId val="159329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93293600"/>
        <c:crosses val="autoZero"/>
        <c:auto val="1"/>
        <c:lblAlgn val="ctr"/>
        <c:lblOffset val="100"/>
        <c:noMultiLvlLbl val="0"/>
      </c:catAx>
      <c:valAx>
        <c:axId val="1593293600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i-FI" sz="1600" b="1" dirty="0"/>
                  <a:t>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9329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29376-E0E5-45D3-A47C-40F2C82B784B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026B8-3F90-4952-9EEF-C366A478F4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244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">
          <a:xfrm>
            <a:off x="936000" y="1376712"/>
            <a:ext cx="4896544" cy="1152128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black">
          <a:xfrm>
            <a:off x="936000" y="2541292"/>
            <a:ext cx="4896544" cy="864000"/>
          </a:xfrm>
        </p:spPr>
        <p:txBody>
          <a:bodyPr anchor="b"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6F361342-592A-43F3-95A5-5D5C0CB41488}"/>
              </a:ext>
            </a:extLst>
          </p:cNvPr>
          <p:cNvSpPr/>
          <p:nvPr/>
        </p:nvSpPr>
        <p:spPr>
          <a:xfrm>
            <a:off x="11832000" y="0"/>
            <a:ext cx="360000" cy="6876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83D27C8-8310-4E5B-B2AF-AD705DE7B70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55440" y="5517232"/>
            <a:ext cx="1350000" cy="540000"/>
          </a:xfrm>
          <a:prstGeom prst="rect">
            <a:avLst/>
          </a:prstGeom>
        </p:spPr>
      </p:pic>
      <p:grpSp>
        <p:nvGrpSpPr>
          <p:cNvPr id="10" name="Ryhmä 9">
            <a:extLst>
              <a:ext uri="{FF2B5EF4-FFF2-40B4-BE49-F238E27FC236}">
                <a16:creationId xmlns:a16="http://schemas.microsoft.com/office/drawing/2014/main" id="{62DD8249-3CE6-455B-A6A0-E4981FDF48E2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9720C727-D834-42B4-BDB4-0D3E150E9AB2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B3851D55-3BF3-4DA0-A760-6BAC01FE19CE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429598BD-C80D-4DDB-973D-8F8D44F11BDD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D62F4F89-15E3-413D-8AAE-0E815D0561E4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A173ED-014C-4EFB-92DF-A35D1FB26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F0C8FF9E-0A5F-4137-9663-3A493D9C5D6C}" type="datetimeFigureOut">
              <a:rPr lang="fi-FI" smtClean="0"/>
              <a:t>4.5.2020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872C4C4-959A-4566-8108-7B868A7F3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6B517B-2AF1-48C3-8C47-5F0B4A63E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1102951-5EEB-42EA-BA13-5951130365B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2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35999" y="1692000"/>
            <a:ext cx="5291999" cy="417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9D7D629-6A64-49A2-A4F8-B706DCB4D13E}"/>
              </a:ext>
            </a:extLst>
          </p:cNvPr>
          <p:cNvSpPr/>
          <p:nvPr/>
        </p:nvSpPr>
        <p:spPr bwMode="hidden">
          <a:xfrm>
            <a:off x="6912000" y="360000"/>
            <a:ext cx="4914600" cy="5517272"/>
          </a:xfrm>
          <a:prstGeom prst="rect">
            <a:avLst/>
          </a:prstGeom>
          <a:solidFill>
            <a:srgbClr val="009CDB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0FE787D8-99A6-43C4-A221-9A76FC34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9" y="378000"/>
            <a:ext cx="5291999" cy="1008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EF3AE57A-0A56-414E-8BDE-A049439E6D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726381" y="176926"/>
            <a:ext cx="5489619" cy="552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269299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51209" y="1692000"/>
            <a:ext cx="5555391" cy="417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A9D7D629-6A64-49A2-A4F8-B706DCB4D13E}"/>
              </a:ext>
            </a:extLst>
          </p:cNvPr>
          <p:cNvSpPr/>
          <p:nvPr/>
        </p:nvSpPr>
        <p:spPr bwMode="hidden">
          <a:xfrm>
            <a:off x="360000" y="360000"/>
            <a:ext cx="4914600" cy="5517272"/>
          </a:xfrm>
          <a:prstGeom prst="rect">
            <a:avLst/>
          </a:prstGeom>
          <a:solidFill>
            <a:srgbClr val="00358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0FE787D8-99A6-43C4-A221-9A76FC349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1209" y="378000"/>
            <a:ext cx="5555391" cy="1008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B0A54A80-B5EB-44B0-9D42-0E0F5BA5E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00" y="980728"/>
            <a:ext cx="3865199" cy="439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67617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36000" y="1692000"/>
            <a:ext cx="5040000" cy="39600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3580"/>
                </a:solidFill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936000" y="2120396"/>
            <a:ext cx="5040000" cy="374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28000" y="1692000"/>
            <a:ext cx="5040000" cy="39600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rgbClr val="003580"/>
                </a:solidFill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28000" y="2120396"/>
            <a:ext cx="5040000" cy="3744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206B1-6521-4F0C-B663-B5F605054FAB}" type="datetime1">
              <a:rPr lang="fi-FI" smtClean="0"/>
              <a:t>4.5.2020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275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717E30-B897-409A-A1F9-0C188119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999" y="828000"/>
            <a:ext cx="4320000" cy="7920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936000" y="1692000"/>
            <a:ext cx="4320000" cy="3537200"/>
          </a:xfrm>
        </p:spPr>
        <p:txBody>
          <a:bodyPr/>
          <a:lstStyle>
            <a:lvl1pPr marL="18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1pPr>
            <a:lvl2pPr marL="36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2pPr>
            <a:lvl3pPr marL="54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3pPr>
            <a:lvl4pPr marL="72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4pPr>
            <a:lvl5pPr marL="90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912000" y="828000"/>
            <a:ext cx="4320000" cy="792088"/>
          </a:xfrm>
        </p:spPr>
        <p:txBody>
          <a:bodyPr anchor="b">
            <a:noAutofit/>
          </a:bodyPr>
          <a:lstStyle>
            <a:lvl1pPr marL="0" indent="0">
              <a:spcAft>
                <a:spcPts val="0"/>
              </a:spcAft>
              <a:buNone/>
              <a:defRPr sz="2400" b="0">
                <a:solidFill>
                  <a:srgbClr val="003580"/>
                </a:solidFill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Sisällön paikkamerkki 3">
            <a:extLst>
              <a:ext uri="{FF2B5EF4-FFF2-40B4-BE49-F238E27FC236}">
                <a16:creationId xmlns:a16="http://schemas.microsoft.com/office/drawing/2014/main" id="{F589741B-3B6F-4594-A3EF-47E9AD3C93A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912000" y="1692000"/>
            <a:ext cx="4319999" cy="3538214"/>
          </a:xfrm>
        </p:spPr>
        <p:txBody>
          <a:bodyPr/>
          <a:lstStyle>
            <a:lvl1pPr marL="180000" indent="-180000">
              <a:defRPr sz="1600"/>
            </a:lvl1pPr>
            <a:lvl2pPr marL="360000" indent="-180000">
              <a:defRPr sz="1600"/>
            </a:lvl2pPr>
            <a:lvl3pPr marL="54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3pPr>
            <a:lvl4pPr marL="72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4pPr>
            <a:lvl5pPr marL="900000" indent="-180000">
              <a:buClr>
                <a:srgbClr val="009CDB"/>
              </a:buClr>
              <a:buFont typeface="Arial" panose="020B0604020202020204" pitchFamily="34" charset="0"/>
              <a:buChar char="•"/>
              <a:defRPr sz="16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77FDF3C5-D94B-476A-A6C1-DB6382139E8E}"/>
              </a:ext>
            </a:extLst>
          </p:cNvPr>
          <p:cNvCxnSpPr>
            <a:cxnSpLocks/>
          </p:cNvCxnSpPr>
          <p:nvPr/>
        </p:nvCxnSpPr>
        <p:spPr>
          <a:xfrm>
            <a:off x="6096000" y="836712"/>
            <a:ext cx="0" cy="4468180"/>
          </a:xfrm>
          <a:prstGeom prst="line">
            <a:avLst/>
          </a:prstGeom>
          <a:ln w="15875">
            <a:solidFill>
              <a:srgbClr val="00358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1874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ljä koh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sp>
        <p:nvSpPr>
          <p:cNvPr id="26" name="Otsikko 25">
            <a:extLst>
              <a:ext uri="{FF2B5EF4-FFF2-40B4-BE49-F238E27FC236}">
                <a16:creationId xmlns:a16="http://schemas.microsoft.com/office/drawing/2014/main" id="{644CDF02-6504-41F8-B4FE-0DA176E5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BE73736-6EA4-4426-936B-511BFC15417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5999" y="1646016"/>
            <a:ext cx="936000" cy="936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1</a:t>
            </a:r>
          </a:p>
        </p:txBody>
      </p:sp>
      <p:sp>
        <p:nvSpPr>
          <p:cNvPr id="30" name="Tekstin paikkamerkki 16">
            <a:extLst>
              <a:ext uri="{FF2B5EF4-FFF2-40B4-BE49-F238E27FC236}">
                <a16:creationId xmlns:a16="http://schemas.microsoft.com/office/drawing/2014/main" id="{11592A8B-A886-4C0B-A780-4917685FE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60000" y="1646016"/>
            <a:ext cx="9072000" cy="936000"/>
          </a:xfrm>
        </p:spPr>
        <p:txBody>
          <a:bodyPr anchor="ctr"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6" name="Tekstin paikkamerkki 2">
            <a:extLst>
              <a:ext uri="{FF2B5EF4-FFF2-40B4-BE49-F238E27FC236}">
                <a16:creationId xmlns:a16="http://schemas.microsoft.com/office/drawing/2014/main" id="{73CE68F0-C00E-434E-84FC-0AAF6CD239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4902" y="2726016"/>
            <a:ext cx="936000" cy="936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2</a:t>
            </a:r>
          </a:p>
        </p:txBody>
      </p:sp>
      <p:sp>
        <p:nvSpPr>
          <p:cNvPr id="31" name="Tekstin paikkamerkki 16">
            <a:extLst>
              <a:ext uri="{FF2B5EF4-FFF2-40B4-BE49-F238E27FC236}">
                <a16:creationId xmlns:a16="http://schemas.microsoft.com/office/drawing/2014/main" id="{C226F493-5803-44D0-99B8-376677DBBB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160000" y="2726016"/>
            <a:ext cx="9072000" cy="936000"/>
          </a:xfrm>
        </p:spPr>
        <p:txBody>
          <a:bodyPr anchor="ctr"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7" name="Tekstin paikkamerkki 2">
            <a:extLst>
              <a:ext uri="{FF2B5EF4-FFF2-40B4-BE49-F238E27FC236}">
                <a16:creationId xmlns:a16="http://schemas.microsoft.com/office/drawing/2014/main" id="{B3BAF629-2B1F-4DE1-91FD-CE0F737B3E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3805" y="3842016"/>
            <a:ext cx="936000" cy="936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3</a:t>
            </a:r>
          </a:p>
        </p:txBody>
      </p:sp>
      <p:sp>
        <p:nvSpPr>
          <p:cNvPr id="33" name="Tekstin paikkamerkki 16">
            <a:extLst>
              <a:ext uri="{FF2B5EF4-FFF2-40B4-BE49-F238E27FC236}">
                <a16:creationId xmlns:a16="http://schemas.microsoft.com/office/drawing/2014/main" id="{8C0A3A11-EDE0-4D73-966A-4F77AFAF5B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160000" y="3842016"/>
            <a:ext cx="9072000" cy="936000"/>
          </a:xfrm>
        </p:spPr>
        <p:txBody>
          <a:bodyPr anchor="ctr"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8" name="Tekstin paikkamerkki 2">
            <a:extLst>
              <a:ext uri="{FF2B5EF4-FFF2-40B4-BE49-F238E27FC236}">
                <a16:creationId xmlns:a16="http://schemas.microsoft.com/office/drawing/2014/main" id="{062EEE4C-B691-4B0A-89F7-7EE6238F3F9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02708" y="4922016"/>
            <a:ext cx="936000" cy="936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4</a:t>
            </a:r>
          </a:p>
        </p:txBody>
      </p:sp>
      <p:sp>
        <p:nvSpPr>
          <p:cNvPr id="32" name="Tekstin paikkamerkki 16">
            <a:extLst>
              <a:ext uri="{FF2B5EF4-FFF2-40B4-BE49-F238E27FC236}">
                <a16:creationId xmlns:a16="http://schemas.microsoft.com/office/drawing/2014/main" id="{84140918-6267-46A1-9627-F253BD10AB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160000" y="4922016"/>
            <a:ext cx="9072000" cy="936000"/>
          </a:xfrm>
        </p:spPr>
        <p:txBody>
          <a:bodyPr anchor="ctr"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77245586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likentt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sp>
        <p:nvSpPr>
          <p:cNvPr id="26" name="Otsikko 25">
            <a:extLst>
              <a:ext uri="{FF2B5EF4-FFF2-40B4-BE49-F238E27FC236}">
                <a16:creationId xmlns:a16="http://schemas.microsoft.com/office/drawing/2014/main" id="{644CDF02-6504-41F8-B4FE-0DA176E5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cxnSp>
        <p:nvCxnSpPr>
          <p:cNvPr id="18" name="Suora yhdysviiva 17">
            <a:extLst>
              <a:ext uri="{FF2B5EF4-FFF2-40B4-BE49-F238E27FC236}">
                <a16:creationId xmlns:a16="http://schemas.microsoft.com/office/drawing/2014/main" id="{D96CDDF2-92A5-47E3-84F3-82C5BC70DE7E}"/>
              </a:ext>
            </a:extLst>
          </p:cNvPr>
          <p:cNvCxnSpPr/>
          <p:nvPr/>
        </p:nvCxnSpPr>
        <p:spPr>
          <a:xfrm>
            <a:off x="6096000" y="1740892"/>
            <a:ext cx="0" cy="3564000"/>
          </a:xfrm>
          <a:prstGeom prst="line">
            <a:avLst/>
          </a:prstGeom>
          <a:ln w="15875">
            <a:solidFill>
              <a:srgbClr val="00358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uora yhdysviiva 19">
            <a:extLst>
              <a:ext uri="{FF2B5EF4-FFF2-40B4-BE49-F238E27FC236}">
                <a16:creationId xmlns:a16="http://schemas.microsoft.com/office/drawing/2014/main" id="{C05F9869-3C0C-4D7B-BF00-F3D190C36440}"/>
              </a:ext>
            </a:extLst>
          </p:cNvPr>
          <p:cNvCxnSpPr>
            <a:cxnSpLocks/>
          </p:cNvCxnSpPr>
          <p:nvPr/>
        </p:nvCxnSpPr>
        <p:spPr>
          <a:xfrm flipH="1">
            <a:off x="936000" y="3429000"/>
            <a:ext cx="10332000" cy="0"/>
          </a:xfrm>
          <a:prstGeom prst="line">
            <a:avLst/>
          </a:prstGeom>
          <a:ln w="15875">
            <a:solidFill>
              <a:srgbClr val="00358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in paikkamerkki 2">
            <a:extLst>
              <a:ext uri="{FF2B5EF4-FFF2-40B4-BE49-F238E27FC236}">
                <a16:creationId xmlns:a16="http://schemas.microsoft.com/office/drawing/2014/main" id="{0CEA7BB7-2206-476B-BBB9-D870A7805AB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95653" y="1836000"/>
            <a:ext cx="1260000" cy="1260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1</a:t>
            </a:r>
          </a:p>
        </p:txBody>
      </p:sp>
      <p:sp>
        <p:nvSpPr>
          <p:cNvPr id="30" name="Tekstin paikkamerkki 16">
            <a:extLst>
              <a:ext uri="{FF2B5EF4-FFF2-40B4-BE49-F238E27FC236}">
                <a16:creationId xmlns:a16="http://schemas.microsoft.com/office/drawing/2014/main" id="{11592A8B-A886-4C0B-A780-4917685FE6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93326" y="1843545"/>
            <a:ext cx="3024285" cy="1212716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5" name="Tekstin paikkamerkki 2">
            <a:extLst>
              <a:ext uri="{FF2B5EF4-FFF2-40B4-BE49-F238E27FC236}">
                <a16:creationId xmlns:a16="http://schemas.microsoft.com/office/drawing/2014/main" id="{65EBFB55-A8BC-4F66-8A78-02C8B84E4B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80000" y="1836000"/>
            <a:ext cx="1260000" cy="1260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2</a:t>
            </a:r>
          </a:p>
        </p:txBody>
      </p:sp>
      <p:sp>
        <p:nvSpPr>
          <p:cNvPr id="31" name="Tekstin paikkamerkki 16">
            <a:extLst>
              <a:ext uri="{FF2B5EF4-FFF2-40B4-BE49-F238E27FC236}">
                <a16:creationId xmlns:a16="http://schemas.microsoft.com/office/drawing/2014/main" id="{C226F493-5803-44D0-99B8-376677DBBB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23999" y="1842557"/>
            <a:ext cx="3024285" cy="1212716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6" name="Tekstin paikkamerkki 2">
            <a:extLst>
              <a:ext uri="{FF2B5EF4-FFF2-40B4-BE49-F238E27FC236}">
                <a16:creationId xmlns:a16="http://schemas.microsoft.com/office/drawing/2014/main" id="{80388AF2-42A6-4B60-BD27-EA53188A55A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16000" y="3888000"/>
            <a:ext cx="1260000" cy="1260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3</a:t>
            </a:r>
          </a:p>
        </p:txBody>
      </p:sp>
      <p:sp>
        <p:nvSpPr>
          <p:cNvPr id="33" name="Tekstin paikkamerkki 16">
            <a:extLst>
              <a:ext uri="{FF2B5EF4-FFF2-40B4-BE49-F238E27FC236}">
                <a16:creationId xmlns:a16="http://schemas.microsoft.com/office/drawing/2014/main" id="{8C0A3A11-EDE0-4D73-966A-4F77AFAF5B2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93326" y="3886544"/>
            <a:ext cx="3024285" cy="1212716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7" name="Tekstin paikkamerkki 2">
            <a:extLst>
              <a:ext uri="{FF2B5EF4-FFF2-40B4-BE49-F238E27FC236}">
                <a16:creationId xmlns:a16="http://schemas.microsoft.com/office/drawing/2014/main" id="{6DFE37D0-2C7D-4C6E-8BE0-57AB9253380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78560" y="3888000"/>
            <a:ext cx="1260000" cy="1260000"/>
          </a:xfrm>
          <a:prstGeom prst="ellipse">
            <a:avLst/>
          </a:prstGeom>
          <a:solidFill>
            <a:srgbClr val="009CDB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rgbClr val="003580"/>
                </a:solidFill>
              </a:defRPr>
            </a:lvl1pPr>
            <a:lvl2pPr>
              <a:defRPr>
                <a:solidFill>
                  <a:srgbClr val="003580"/>
                </a:solidFill>
              </a:defRPr>
            </a:lvl2pPr>
            <a:lvl3pPr>
              <a:defRPr>
                <a:solidFill>
                  <a:srgbClr val="003580"/>
                </a:solidFill>
              </a:defRPr>
            </a:lvl3pPr>
            <a:lvl4pPr>
              <a:defRPr>
                <a:solidFill>
                  <a:srgbClr val="003580"/>
                </a:solidFill>
              </a:defRPr>
            </a:lvl4pPr>
            <a:lvl5pPr>
              <a:defRPr>
                <a:solidFill>
                  <a:srgbClr val="003580"/>
                </a:solidFill>
              </a:defRPr>
            </a:lvl5pPr>
          </a:lstStyle>
          <a:p>
            <a:pPr lvl="0"/>
            <a:r>
              <a:rPr lang="fi-FI" dirty="0"/>
              <a:t>4</a:t>
            </a:r>
          </a:p>
        </p:txBody>
      </p:sp>
      <p:sp>
        <p:nvSpPr>
          <p:cNvPr id="32" name="Tekstin paikkamerkki 16">
            <a:extLst>
              <a:ext uri="{FF2B5EF4-FFF2-40B4-BE49-F238E27FC236}">
                <a16:creationId xmlns:a16="http://schemas.microsoft.com/office/drawing/2014/main" id="{84140918-6267-46A1-9627-F253BD10AB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23999" y="3888000"/>
            <a:ext cx="3024285" cy="1212716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600"/>
            </a:lvl1pPr>
            <a:lvl2pPr marL="359991" indent="0">
              <a:buNone/>
              <a:defRPr sz="1200"/>
            </a:lvl2pPr>
            <a:lvl3pPr marL="719982" indent="0">
              <a:buNone/>
              <a:defRPr sz="1200"/>
            </a:lvl3pPr>
            <a:lvl4pPr marL="1079973" indent="0">
              <a:buNone/>
              <a:defRPr sz="1200"/>
            </a:lvl4pPr>
            <a:lvl5pPr marL="1439964" indent="0">
              <a:buNone/>
              <a:defRPr sz="1200"/>
            </a:lvl5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40602913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sto">
    <p:bg>
      <p:bgPr>
        <a:solidFill>
          <a:srgbClr val="003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35560" y="1844824"/>
            <a:ext cx="8064896" cy="2664296"/>
          </a:xfrm>
        </p:spPr>
        <p:txBody>
          <a:bodyPr anchor="ctr"/>
          <a:lstStyle>
            <a:lvl1pPr algn="l">
              <a:defRPr sz="28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BCDC525-326E-402D-BAB0-31223928766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00" y="5542632"/>
            <a:ext cx="1350000" cy="540000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DCDCBE4-02AE-44D8-9C62-80506C669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79D9E9F-FE68-48A6-9208-FDB62472F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8333B1A-930A-44DB-8C9C-FBA632FF1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65325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sto 2"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35560" y="1844824"/>
            <a:ext cx="8064896" cy="2664296"/>
          </a:xfrm>
        </p:spPr>
        <p:txBody>
          <a:bodyPr anchor="ctr"/>
          <a:lstStyle>
            <a:lvl1pPr algn="l">
              <a:defRPr sz="2800">
                <a:solidFill>
                  <a:srgbClr val="00358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D16CA927-AF75-4D00-8036-52D86266B49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00" y="5544000"/>
            <a:ext cx="1350000" cy="540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DA2E7E4-DEEF-4193-BA82-336DF178E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9D827EB-6F8E-4BF8-BFCA-1921FA63F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5382AF4-8AE5-4035-9C61-07B792C50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9915741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sto 3">
    <p:bg>
      <p:bgPr>
        <a:solidFill>
          <a:srgbClr val="009C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135560" y="1844824"/>
            <a:ext cx="8064896" cy="2664296"/>
          </a:xfrm>
        </p:spPr>
        <p:txBody>
          <a:bodyPr anchor="ctr"/>
          <a:lstStyle>
            <a:lvl1pPr algn="l">
              <a:defRPr sz="2800">
                <a:solidFill>
                  <a:srgbClr val="003580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D16CA927-AF75-4D00-8036-52D86266B49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00" y="5544000"/>
            <a:ext cx="1350000" cy="540000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B587EB5-7DF3-4BFA-95BD-5CAD8489B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1FEC9AC-D6B7-4504-AB65-42E4BCCE3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BDDB86B-F1EC-4CAC-B9F5-4E908F854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1798265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Nosto kuvalla">
    <p:bg>
      <p:bgPr>
        <a:solidFill>
          <a:srgbClr val="003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Kuva 14">
            <a:extLst>
              <a:ext uri="{FF2B5EF4-FFF2-40B4-BE49-F238E27FC236}">
                <a16:creationId xmlns:a16="http://schemas.microsoft.com/office/drawing/2014/main" id="{C45605A4-C668-4678-B214-AD8CC89AE4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927" y="255757"/>
            <a:ext cx="6309907" cy="634648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30204" y="1844824"/>
            <a:ext cx="5387469" cy="2664296"/>
          </a:xfrm>
        </p:spPr>
        <p:txBody>
          <a:bodyPr anchor="t"/>
          <a:lstStyle>
            <a:lvl1pPr algn="l">
              <a:defRPr sz="28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ABCDC525-326E-402D-BAB0-31223928766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6000" y="5542632"/>
            <a:ext cx="1350000" cy="540000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496009E-D81D-4D7F-9DC9-1E064CC85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DDA2FB-92CD-420D-851E-95270758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D3EC42C-44D8-417A-8174-1C58F6DE8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46541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 bwMode="black">
          <a:xfrm>
            <a:off x="935999" y="377812"/>
            <a:ext cx="10332000" cy="1008000"/>
          </a:xfrm>
        </p:spPr>
        <p:txBody>
          <a:bodyPr anchor="b"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5998" y="1692000"/>
            <a:ext cx="10332000" cy="4176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E46B8-A670-41B8-90F9-2FC6FC877FA2}" type="datetime1">
              <a:rPr lang="fi-FI" smtClean="0"/>
              <a:t>4.5.2020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99617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osto kuvalla 2"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D16CA927-AF75-4D00-8036-52D86266B49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00" y="5544000"/>
            <a:ext cx="1350000" cy="540000"/>
          </a:xfrm>
          <a:prstGeom prst="rect">
            <a:avLst/>
          </a:prstGeom>
        </p:spPr>
      </p:pic>
      <p:sp>
        <p:nvSpPr>
          <p:cNvPr id="14" name="Otsikko 1">
            <a:extLst>
              <a:ext uri="{FF2B5EF4-FFF2-40B4-BE49-F238E27FC236}">
                <a16:creationId xmlns:a16="http://schemas.microsoft.com/office/drawing/2014/main" id="{BD18113F-F885-45F3-A170-89A2D6EA3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204" y="1844824"/>
            <a:ext cx="5387469" cy="2664296"/>
          </a:xfrm>
        </p:spPr>
        <p:txBody>
          <a:bodyPr anchor="t"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466AD257-6F55-4E92-AB4D-E1B96913EB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0722" y="1306749"/>
            <a:ext cx="3865199" cy="4395597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C3BCF26-D9EE-42E4-99DD-25B90F201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C93180D-B56A-4E47-A202-FB9C521C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7583949-AE63-41C6-B4EF-A1402FBE7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6749549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osto kuvalla 3">
    <p:bg>
      <p:bgPr>
        <a:solidFill>
          <a:srgbClr val="009C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Ryhmä 7">
            <a:extLst>
              <a:ext uri="{FF2B5EF4-FFF2-40B4-BE49-F238E27FC236}">
                <a16:creationId xmlns:a16="http://schemas.microsoft.com/office/drawing/2014/main" id="{1AD8412E-669C-4746-87C8-F0EE0A323BAE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13144EF5-5E94-4B79-A515-019B41793EB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0" name="Suorakulmio 9">
              <a:extLst>
                <a:ext uri="{FF2B5EF4-FFF2-40B4-BE49-F238E27FC236}">
                  <a16:creationId xmlns:a16="http://schemas.microsoft.com/office/drawing/2014/main" id="{6B1668B1-5B74-4E43-9AAA-694D4F7B4789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49D38E22-EE08-4DBE-BFEF-9FA773AEA493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Suorakulmio 11">
              <a:extLst>
                <a:ext uri="{FF2B5EF4-FFF2-40B4-BE49-F238E27FC236}">
                  <a16:creationId xmlns:a16="http://schemas.microsoft.com/office/drawing/2014/main" id="{8A72D339-FAAE-45F7-BAA5-FF14B27BCF6D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D16CA927-AF75-4D00-8036-52D86266B49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6000" y="5544000"/>
            <a:ext cx="1350000" cy="540000"/>
          </a:xfrm>
          <a:prstGeom prst="rect">
            <a:avLst/>
          </a:prstGeom>
        </p:spPr>
      </p:pic>
      <p:sp>
        <p:nvSpPr>
          <p:cNvPr id="14" name="Otsikko 1">
            <a:extLst>
              <a:ext uri="{FF2B5EF4-FFF2-40B4-BE49-F238E27FC236}">
                <a16:creationId xmlns:a16="http://schemas.microsoft.com/office/drawing/2014/main" id="{C66D6349-4BE0-4E10-84F8-1471884C2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204" y="1844824"/>
            <a:ext cx="5387469" cy="2664296"/>
          </a:xfrm>
        </p:spPr>
        <p:txBody>
          <a:bodyPr anchor="t"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16" name="Kuva 15" descr="Kuva, joka sisältää kohteen lelu, LEGO&#10;&#10;Kuvaus luotu, korkea luotettavuus">
            <a:extLst>
              <a:ext uri="{FF2B5EF4-FFF2-40B4-BE49-F238E27FC236}">
                <a16:creationId xmlns:a16="http://schemas.microsoft.com/office/drawing/2014/main" id="{8576ED77-6628-4FB2-8A0F-59BFB08038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563" y="1005633"/>
            <a:ext cx="6147162" cy="4560395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C2DF8F2-B7EF-426A-BCDF-AEDE4F545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7B9DB7C-FAA7-4BC8-9966-D570CCE50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92213D3-446C-4EC0-AB9E-E4254141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358092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F73A-4F71-4AF1-BF3B-B16420334C59}" type="datetime1">
              <a:rPr lang="fi-FI" smtClean="0"/>
              <a:t>4.5.2020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07167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noFill/>
          <a:ln>
            <a:noFill/>
          </a:ln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sp>
        <p:nvSpPr>
          <p:cNvPr id="5" name="Otsikko 1"/>
          <p:cNvSpPr>
            <a:spLocks noGrp="1"/>
          </p:cNvSpPr>
          <p:nvPr>
            <p:ph type="title"/>
          </p:nvPr>
        </p:nvSpPr>
        <p:spPr>
          <a:xfrm>
            <a:off x="935999" y="378000"/>
            <a:ext cx="10332000" cy="10080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1904651"/>
      </p:ext>
    </p:extLst>
  </p:cSld>
  <p:clrMapOvr>
    <a:masterClrMapping/>
  </p:clrMapOvr>
  <p:hf hd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Lopetusdia"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 bwMode="black">
          <a:xfrm>
            <a:off x="2783632" y="1268896"/>
            <a:ext cx="6624736" cy="1224000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Lisää kiitosteksti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87688" y="2624348"/>
            <a:ext cx="5616624" cy="1224000"/>
          </a:xfrm>
        </p:spPr>
        <p:txBody>
          <a:bodyPr>
            <a:noAutofit/>
          </a:bodyPr>
          <a:lstStyle>
            <a:lvl1pPr marL="0" indent="0" algn="ctr"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Yhteystiedot</a:t>
            </a:r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E7F64D30-CB00-4CAF-AC36-C46DBE82327C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C6C43332-42BC-4C0D-8853-EE2058633B0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86DFA66-6781-41F6-9A82-6EC36FFF6427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74EAB445-167C-4909-82A1-40CE0D7B1BFB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05A65AFE-A6CD-4682-9EDC-281CC91360B1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0" name="Kuva 9">
            <a:extLst>
              <a:ext uri="{FF2B5EF4-FFF2-40B4-BE49-F238E27FC236}">
                <a16:creationId xmlns:a16="http://schemas.microsoft.com/office/drawing/2014/main" id="{47432463-DF5E-483B-BD59-BA28002BF0B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27980" y="4845916"/>
            <a:ext cx="1350000" cy="540000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27961F-D8E6-46DD-9BEA-5742B8E93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A093586-F6E4-4490-9A6B-376B4C64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69544" y="6151473"/>
            <a:ext cx="7213005" cy="365125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33D7BD1-5AB8-407E-830A-9FDF0C5F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185632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36000" y="1692000"/>
            <a:ext cx="5040000" cy="417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27999" y="1692000"/>
            <a:ext cx="5040000" cy="417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10456-7031-468F-948B-5F0E5E97FD5A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34591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6F361342-592A-43F3-95A5-5D5C0CB41488}"/>
              </a:ext>
            </a:extLst>
          </p:cNvPr>
          <p:cNvSpPr/>
          <p:nvPr/>
        </p:nvSpPr>
        <p:spPr>
          <a:xfrm>
            <a:off x="11832000" y="0"/>
            <a:ext cx="360000" cy="6876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62DD8249-3CE6-455B-A6A0-E4981FDF48E2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9720C727-D834-42B4-BDB4-0D3E150E9AB2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B3851D55-3BF3-4DA0-A760-6BAC01FE19CE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429598BD-C80D-4DDB-973D-8F8D44F11BDD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D62F4F89-15E3-413D-8AAE-0E815D0561E4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3" name="Otsikko 1">
            <a:extLst>
              <a:ext uri="{FF2B5EF4-FFF2-40B4-BE49-F238E27FC236}">
                <a16:creationId xmlns:a16="http://schemas.microsoft.com/office/drawing/2014/main" id="{B5A37ED5-7D0A-4DA7-A400-6B63D33E7659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936739" y="811927"/>
            <a:ext cx="4896544" cy="1152128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4" name="Alaotsikko 2">
            <a:extLst>
              <a:ext uri="{FF2B5EF4-FFF2-40B4-BE49-F238E27FC236}">
                <a16:creationId xmlns:a16="http://schemas.microsoft.com/office/drawing/2014/main" id="{B941C269-23A2-46C9-8C1A-E432DEF24B96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936739" y="2036067"/>
            <a:ext cx="4022026" cy="86400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8" name="Tekstin paikkamerkki 12">
            <a:extLst>
              <a:ext uri="{FF2B5EF4-FFF2-40B4-BE49-F238E27FC236}">
                <a16:creationId xmlns:a16="http://schemas.microsoft.com/office/drawing/2014/main" id="{70158B9E-E5CD-4618-A1EA-602A38E838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35451" y="2938989"/>
            <a:ext cx="3447863" cy="100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1600"/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3D6ED119-5D38-418D-95E5-C4015ABD845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6000" y="5714081"/>
            <a:ext cx="1350000" cy="5400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64B8095-BEAB-4632-B252-01704ABCEA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D89A070-0800-4333-9BB6-A0844BD3D4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452698D-D440-49D6-BDC6-A296A26F8F0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476250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6F361342-592A-43F3-95A5-5D5C0CB41488}"/>
              </a:ext>
            </a:extLst>
          </p:cNvPr>
          <p:cNvSpPr/>
          <p:nvPr/>
        </p:nvSpPr>
        <p:spPr>
          <a:xfrm>
            <a:off x="11832000" y="0"/>
            <a:ext cx="360000" cy="6876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10" name="Ryhmä 9">
            <a:extLst>
              <a:ext uri="{FF2B5EF4-FFF2-40B4-BE49-F238E27FC236}">
                <a16:creationId xmlns:a16="http://schemas.microsoft.com/office/drawing/2014/main" id="{62DD8249-3CE6-455B-A6A0-E4981FDF48E2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9720C727-D834-42B4-BDB4-0D3E150E9AB2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5" name="Suorakulmio 14">
              <a:extLst>
                <a:ext uri="{FF2B5EF4-FFF2-40B4-BE49-F238E27FC236}">
                  <a16:creationId xmlns:a16="http://schemas.microsoft.com/office/drawing/2014/main" id="{B3851D55-3BF3-4DA0-A760-6BAC01FE19CE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6" name="Suorakulmio 15">
              <a:extLst>
                <a:ext uri="{FF2B5EF4-FFF2-40B4-BE49-F238E27FC236}">
                  <a16:creationId xmlns:a16="http://schemas.microsoft.com/office/drawing/2014/main" id="{429598BD-C80D-4DDB-973D-8F8D44F11BDD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7" name="Suorakulmio 16">
              <a:extLst>
                <a:ext uri="{FF2B5EF4-FFF2-40B4-BE49-F238E27FC236}">
                  <a16:creationId xmlns:a16="http://schemas.microsoft.com/office/drawing/2014/main" id="{D62F4F89-15E3-413D-8AAE-0E815D0561E4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13" name="Otsikko 1">
            <a:extLst>
              <a:ext uri="{FF2B5EF4-FFF2-40B4-BE49-F238E27FC236}">
                <a16:creationId xmlns:a16="http://schemas.microsoft.com/office/drawing/2014/main" id="{B5A37ED5-7D0A-4DA7-A400-6B63D33E7659}"/>
              </a:ext>
            </a:extLst>
          </p:cNvPr>
          <p:cNvSpPr>
            <a:spLocks noGrp="1"/>
          </p:cNvSpPr>
          <p:nvPr>
            <p:ph type="ctrTitle"/>
          </p:nvPr>
        </p:nvSpPr>
        <p:spPr bwMode="black">
          <a:xfrm>
            <a:off x="6888088" y="1772816"/>
            <a:ext cx="4896544" cy="1152128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4" name="Alaotsikko 2">
            <a:extLst>
              <a:ext uri="{FF2B5EF4-FFF2-40B4-BE49-F238E27FC236}">
                <a16:creationId xmlns:a16="http://schemas.microsoft.com/office/drawing/2014/main" id="{B941C269-23A2-46C9-8C1A-E432DEF24B96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6888088" y="2996956"/>
            <a:ext cx="4896544" cy="864000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8" name="Tekstin paikkamerkki 12">
            <a:extLst>
              <a:ext uri="{FF2B5EF4-FFF2-40B4-BE49-F238E27FC236}">
                <a16:creationId xmlns:a16="http://schemas.microsoft.com/office/drawing/2014/main" id="{70158B9E-E5CD-4618-A1EA-602A38E838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86800" y="3873513"/>
            <a:ext cx="4896000" cy="100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1600"/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3D6ED119-5D38-418D-95E5-C4015ABD845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81454" y="836712"/>
            <a:ext cx="1350000" cy="5400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CD5A4255-514A-46CC-A459-31204CD24BE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A503079-1E44-4D7E-A544-D849992E44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16A23DB-6C60-4BC4-BE0A-F175377A3CC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74329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4">
    <p:bg>
      <p:bgPr>
        <a:solidFill>
          <a:srgbClr val="0035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">
          <a:xfrm>
            <a:off x="1200000" y="1692000"/>
            <a:ext cx="9792000" cy="1224000"/>
          </a:xfrm>
        </p:spPr>
        <p:txBody>
          <a:bodyPr anchor="b">
            <a:noAutofit/>
          </a:bodyPr>
          <a:lstStyle>
            <a:lvl1pPr algn="ctr">
              <a:defRPr sz="4000" b="1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black">
          <a:xfrm>
            <a:off x="1200000" y="3096000"/>
            <a:ext cx="9792000" cy="86400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E7F64D30-CB00-4CAF-AC36-C46DBE82327C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C6C43332-42BC-4C0D-8853-EE2058633B0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86DFA66-6781-41F6-9A82-6EC36FFF6427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74EAB445-167C-4909-82A1-40CE0D7B1BFB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05A65AFE-A6CD-4682-9EDC-281CC91360B1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7" name="Kuva 16">
            <a:extLst>
              <a:ext uri="{FF2B5EF4-FFF2-40B4-BE49-F238E27FC236}">
                <a16:creationId xmlns:a16="http://schemas.microsoft.com/office/drawing/2014/main" id="{1728BF27-4815-47CF-AFFB-C1FDAC75CF5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2000" y="5148000"/>
            <a:ext cx="1620000" cy="648000"/>
          </a:xfrm>
          <a:prstGeom prst="rect">
            <a:avLst/>
          </a:prstGeom>
        </p:spPr>
      </p:pic>
      <p:sp>
        <p:nvSpPr>
          <p:cNvPr id="10" name="Tekstin paikkamerkki 12">
            <a:extLst>
              <a:ext uri="{FF2B5EF4-FFF2-40B4-BE49-F238E27FC236}">
                <a16:creationId xmlns:a16="http://schemas.microsoft.com/office/drawing/2014/main" id="{BC1E1C8D-78CA-46AD-B15D-EE5340442E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7400" y="4067999"/>
            <a:ext cx="4896000" cy="10080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CB56AA-EB38-4073-B6BC-12E93375C6A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62584FA-B230-4F2E-A842-C9C9DDEE89F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3A259B5-F641-4021-A75B-1E601C1379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1874261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5">
    <p:bg>
      <p:bgPr>
        <a:solidFill>
          <a:srgbClr val="E2E2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">
          <a:xfrm>
            <a:off x="1200000" y="1692000"/>
            <a:ext cx="9792000" cy="1224000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rgbClr val="00358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black">
          <a:xfrm>
            <a:off x="1200000" y="3096000"/>
            <a:ext cx="9792000" cy="86400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rgbClr val="003580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E7F64D30-CB00-4CAF-AC36-C46DBE82327C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C6C43332-42BC-4C0D-8853-EE2058633B0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86DFA66-6781-41F6-9A82-6EC36FFF6427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74EAB445-167C-4909-82A1-40CE0D7B1BFB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05A65AFE-A6CD-4682-9EDC-281CC91360B1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0" name="Kuva 9">
            <a:extLst>
              <a:ext uri="{FF2B5EF4-FFF2-40B4-BE49-F238E27FC236}">
                <a16:creationId xmlns:a16="http://schemas.microsoft.com/office/drawing/2014/main" id="{47432463-DF5E-483B-BD59-BA28002BF0B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2000" y="5148000"/>
            <a:ext cx="1620000" cy="648000"/>
          </a:xfrm>
          <a:prstGeom prst="rect">
            <a:avLst/>
          </a:prstGeom>
        </p:spPr>
      </p:pic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6DD2B508-FCB5-49D9-9AB8-4E80D66B20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7400" y="4067999"/>
            <a:ext cx="4896000" cy="10080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1600">
                <a:solidFill>
                  <a:srgbClr val="003580"/>
                </a:solidFill>
              </a:defRPr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608392B-6F5D-4D50-B2B5-FF25FED9210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7E5E600-7FA9-41C5-A8FD-437A426D0AA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7D1092B-0EB9-4968-AD38-B9266B979EF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7151663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6">
    <p:bg>
      <p:bgPr>
        <a:solidFill>
          <a:srgbClr val="009C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">
          <a:xfrm>
            <a:off x="1200000" y="1692000"/>
            <a:ext cx="9792000" cy="1224000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rgbClr val="003580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black">
          <a:xfrm>
            <a:off x="1200000" y="3096000"/>
            <a:ext cx="9792000" cy="864000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rgbClr val="003580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grpSp>
        <p:nvGrpSpPr>
          <p:cNvPr id="12" name="Ryhmä 11">
            <a:extLst>
              <a:ext uri="{FF2B5EF4-FFF2-40B4-BE49-F238E27FC236}">
                <a16:creationId xmlns:a16="http://schemas.microsoft.com/office/drawing/2014/main" id="{E7F64D30-CB00-4CAF-AC36-C46DBE82327C}"/>
              </a:ext>
            </a:extLst>
          </p:cNvPr>
          <p:cNvGrpSpPr/>
          <p:nvPr/>
        </p:nvGrpSpPr>
        <p:grpSpPr bwMode="white">
          <a:xfrm>
            <a:off x="-1200" y="0"/>
            <a:ext cx="12194400" cy="6876000"/>
            <a:chOff x="-1200" y="0"/>
            <a:chExt cx="12194400" cy="6876000"/>
          </a:xfrm>
        </p:grpSpPr>
        <p:sp>
          <p:nvSpPr>
            <p:cNvPr id="8" name="Suorakulmio 7">
              <a:extLst>
                <a:ext uri="{FF2B5EF4-FFF2-40B4-BE49-F238E27FC236}">
                  <a16:creationId xmlns:a16="http://schemas.microsoft.com/office/drawing/2014/main" id="{C6C43332-42BC-4C0D-8853-EE2058633B04}"/>
                </a:ext>
              </a:extLst>
            </p:cNvPr>
            <p:cNvSpPr/>
            <p:nvPr/>
          </p:nvSpPr>
          <p:spPr bwMode="white">
            <a:xfrm>
              <a:off x="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9" name="Suorakulmio 8">
              <a:extLst>
                <a:ext uri="{FF2B5EF4-FFF2-40B4-BE49-F238E27FC236}">
                  <a16:creationId xmlns:a16="http://schemas.microsoft.com/office/drawing/2014/main" id="{786DFA66-6781-41F6-9A82-6EC36FFF6427}"/>
                </a:ext>
              </a:extLst>
            </p:cNvPr>
            <p:cNvSpPr/>
            <p:nvPr/>
          </p:nvSpPr>
          <p:spPr bwMode="white">
            <a:xfrm>
              <a:off x="11832000" y="0"/>
              <a:ext cx="360000" cy="6876000"/>
            </a:xfrm>
            <a:prstGeom prst="rect">
              <a:avLst/>
            </a:prstGeom>
            <a:solidFill>
              <a:srgbClr val="FFFFFF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5" name="Suorakulmio 4">
              <a:extLst>
                <a:ext uri="{FF2B5EF4-FFF2-40B4-BE49-F238E27FC236}">
                  <a16:creationId xmlns:a16="http://schemas.microsoft.com/office/drawing/2014/main" id="{74EAB445-167C-4909-82A1-40CE0D7B1BFB}"/>
                </a:ext>
              </a:extLst>
            </p:cNvPr>
            <p:cNvSpPr/>
            <p:nvPr/>
          </p:nvSpPr>
          <p:spPr bwMode="white">
            <a:xfrm>
              <a:off x="0" y="0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1" name="Suorakulmio 10">
              <a:extLst>
                <a:ext uri="{FF2B5EF4-FFF2-40B4-BE49-F238E27FC236}">
                  <a16:creationId xmlns:a16="http://schemas.microsoft.com/office/drawing/2014/main" id="{05A65AFE-A6CD-4682-9EDC-281CC91360B1}"/>
                </a:ext>
              </a:extLst>
            </p:cNvPr>
            <p:cNvSpPr/>
            <p:nvPr/>
          </p:nvSpPr>
          <p:spPr bwMode="white">
            <a:xfrm>
              <a:off x="-1200" y="6514055"/>
              <a:ext cx="12193200" cy="360000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pic>
        <p:nvPicPr>
          <p:cNvPr id="10" name="Kuva 9">
            <a:extLst>
              <a:ext uri="{FF2B5EF4-FFF2-40B4-BE49-F238E27FC236}">
                <a16:creationId xmlns:a16="http://schemas.microsoft.com/office/drawing/2014/main" id="{47432463-DF5E-483B-BD59-BA28002BF0B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2000" y="5148000"/>
            <a:ext cx="1620000" cy="648000"/>
          </a:xfrm>
          <a:prstGeom prst="rect">
            <a:avLst/>
          </a:prstGeom>
        </p:spPr>
      </p:pic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8CD4012C-4573-4B86-B7FE-302ED91F19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47400" y="4067999"/>
            <a:ext cx="4896000" cy="10080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1600">
                <a:solidFill>
                  <a:srgbClr val="003580"/>
                </a:solidFill>
              </a:defRPr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4A16BC7-A4AB-478B-82F6-4819F7DB6FF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06F8F6-2C8F-4EFC-9B4D-DDEB0339260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CEB04BB-C9F1-43D9-ADC5-8C2AA2A9F78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967094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 bwMode="black">
          <a:xfrm>
            <a:off x="6888088" y="1772816"/>
            <a:ext cx="4896544" cy="1152128"/>
          </a:xfrm>
        </p:spPr>
        <p:txBody>
          <a:bodyPr anchor="t">
            <a:noAutofit/>
          </a:bodyPr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black">
          <a:xfrm>
            <a:off x="6888088" y="2996956"/>
            <a:ext cx="4896544" cy="93610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cxnSp>
        <p:nvCxnSpPr>
          <p:cNvPr id="9" name="Suora yhdysviiva 8">
            <a:extLst>
              <a:ext uri="{FF2B5EF4-FFF2-40B4-BE49-F238E27FC236}">
                <a16:creationId xmlns:a16="http://schemas.microsoft.com/office/drawing/2014/main" id="{2E608E0B-00C1-435D-8688-08DA40E0EE31}"/>
              </a:ext>
            </a:extLst>
          </p:cNvPr>
          <p:cNvCxnSpPr>
            <a:cxnSpLocks/>
          </p:cNvCxnSpPr>
          <p:nvPr/>
        </p:nvCxnSpPr>
        <p:spPr>
          <a:xfrm>
            <a:off x="10920536" y="5513452"/>
            <a:ext cx="828000" cy="0"/>
          </a:xfrm>
          <a:prstGeom prst="line">
            <a:avLst/>
          </a:prstGeom>
          <a:ln w="12700">
            <a:solidFill>
              <a:srgbClr val="00358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Kuva 11">
            <a:extLst>
              <a:ext uri="{FF2B5EF4-FFF2-40B4-BE49-F238E27FC236}">
                <a16:creationId xmlns:a16="http://schemas.microsoft.com/office/drawing/2014/main" id="{883D27C8-8310-4E5B-B2AF-AD705DE7B70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18940" y="836712"/>
            <a:ext cx="1350000" cy="540000"/>
          </a:xfrm>
          <a:prstGeom prst="rect">
            <a:avLst/>
          </a:prstGeom>
        </p:spPr>
      </p:pic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5980EBC4-1CB6-4631-A6B9-C4C518B860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747596" y="5658534"/>
            <a:ext cx="2999334" cy="864000"/>
          </a:xfrm>
        </p:spPr>
        <p:txBody>
          <a:bodyPr/>
          <a:lstStyle>
            <a:lvl1pPr marL="0" indent="0" algn="r">
              <a:spcAft>
                <a:spcPts val="0"/>
              </a:spcAft>
              <a:buNone/>
              <a:defRPr sz="1400"/>
            </a:lvl1pPr>
            <a:lvl2pPr marL="359991" indent="0" algn="r">
              <a:buNone/>
              <a:defRPr sz="1500"/>
            </a:lvl2pPr>
            <a:lvl3pPr marL="719982" indent="0" algn="r">
              <a:buNone/>
              <a:defRPr sz="1500"/>
            </a:lvl3pPr>
            <a:lvl4pPr marL="1079973" indent="0" algn="r">
              <a:buNone/>
              <a:defRPr sz="1500"/>
            </a:lvl4pPr>
            <a:lvl5pPr marL="1439964" indent="0" algn="r">
              <a:buNone/>
              <a:defRPr sz="1500"/>
            </a:lvl5pPr>
          </a:lstStyle>
          <a:p>
            <a:pPr lvl="0"/>
            <a:r>
              <a:rPr lang="fi-FI" dirty="0"/>
              <a:t>Yhteystiedot</a:t>
            </a:r>
          </a:p>
        </p:txBody>
      </p:sp>
      <p:sp>
        <p:nvSpPr>
          <p:cNvPr id="14" name="Suorakulmio 13">
            <a:extLst>
              <a:ext uri="{FF2B5EF4-FFF2-40B4-BE49-F238E27FC236}">
                <a16:creationId xmlns:a16="http://schemas.microsoft.com/office/drawing/2014/main" id="{CBC40533-ECCC-4D6D-9B1E-C35F70115AA9}"/>
              </a:ext>
            </a:extLst>
          </p:cNvPr>
          <p:cNvSpPr/>
          <p:nvPr/>
        </p:nvSpPr>
        <p:spPr bwMode="hidden">
          <a:xfrm>
            <a:off x="360000" y="360000"/>
            <a:ext cx="6138000" cy="6138000"/>
          </a:xfrm>
          <a:prstGeom prst="rect">
            <a:avLst/>
          </a:prstGeom>
          <a:solidFill>
            <a:srgbClr val="009CDB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Kuva 4" descr="Kuva, joka sisältää kohteen lelu, LEGO&#10;&#10;Kuvaus luotu, korkea luotettavuus">
            <a:extLst>
              <a:ext uri="{FF2B5EF4-FFF2-40B4-BE49-F238E27FC236}">
                <a16:creationId xmlns:a16="http://schemas.microsoft.com/office/drawing/2014/main" id="{80519BDF-CE5C-409A-9B87-0F0A31A8B0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38" y="996783"/>
            <a:ext cx="6147162" cy="4560395"/>
          </a:xfrm>
          <a:prstGeom prst="rect">
            <a:avLst/>
          </a:prstGeom>
        </p:spPr>
      </p:pic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006839-A93D-40DC-8BEE-5A83BDEF95D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9A24EEB-5DA7-41C3-A77B-0E886571F1D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E36DADC-C093-470C-97B8-E0EAA813A9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5706878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 bwMode="black">
          <a:xfrm>
            <a:off x="935999" y="378000"/>
            <a:ext cx="10332000" cy="1008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35998" y="1692000"/>
            <a:ext cx="10332000" cy="41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 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	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  <a:p>
            <a:pPr lvl="8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16838" y="6146071"/>
            <a:ext cx="115212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00">
                <a:solidFill>
                  <a:srgbClr val="003580"/>
                </a:solidFill>
              </a:defRPr>
            </a:lvl1pPr>
          </a:lstStyle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94369" y="6146071"/>
            <a:ext cx="721300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00">
                <a:solidFill>
                  <a:srgbClr val="003580"/>
                </a:solidFill>
              </a:defRPr>
            </a:lvl1pPr>
          </a:lstStyle>
          <a:p>
            <a:r>
              <a:rPr lang="fi-FI"/>
              <a:t>Yksikkö/Projekti/Esittäjä | Esityksen otsikko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360000" y="6146071"/>
            <a:ext cx="43143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500">
                <a:solidFill>
                  <a:srgbClr val="003580"/>
                </a:solidFill>
              </a:defRPr>
            </a:lvl1pPr>
          </a:lstStyle>
          <a:p>
            <a:fld id="{E38D8271-015E-4BD9-B1A3-A057F5E8F4AB}" type="slidenum">
              <a:rPr lang="fi-FI" smtClean="0"/>
              <a:t>‹#›</a:t>
            </a:fld>
            <a:endParaRPr lang="fi-FI"/>
          </a:p>
        </p:txBody>
      </p:sp>
      <p:cxnSp>
        <p:nvCxnSpPr>
          <p:cNvPr id="16" name="Suora yhdysviiva 15">
            <a:extLst>
              <a:ext uri="{FF2B5EF4-FFF2-40B4-BE49-F238E27FC236}">
                <a16:creationId xmlns:a16="http://schemas.microsoft.com/office/drawing/2014/main" id="{998B9D28-C88A-441B-BBE9-EC07668D4504}"/>
              </a:ext>
            </a:extLst>
          </p:cNvPr>
          <p:cNvCxnSpPr/>
          <p:nvPr/>
        </p:nvCxnSpPr>
        <p:spPr>
          <a:xfrm>
            <a:off x="360000" y="5922000"/>
            <a:ext cx="11473200" cy="0"/>
          </a:xfrm>
          <a:prstGeom prst="line">
            <a:avLst/>
          </a:prstGeom>
          <a:ln w="12700">
            <a:solidFill>
              <a:srgbClr val="00358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7" name="Kuva 16">
            <a:extLst>
              <a:ext uri="{FF2B5EF4-FFF2-40B4-BE49-F238E27FC236}">
                <a16:creationId xmlns:a16="http://schemas.microsoft.com/office/drawing/2014/main" id="{45721D19-5618-442D-90B6-68DFAB055C11}"/>
              </a:ext>
            </a:extLst>
          </p:cNvPr>
          <p:cNvPicPr>
            <a:picLocks noChangeAspect="1"/>
          </p:cNvPicPr>
          <p:nvPr/>
        </p:nvPicPr>
        <p:blipFill>
          <a:blip r:embed="rId2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0481311" y="6058633"/>
            <a:ext cx="135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7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  <p:sldLayoutId id="2147483902" r:id="rId17"/>
    <p:sldLayoutId id="2147483903" r:id="rId18"/>
    <p:sldLayoutId id="2147483904" r:id="rId19"/>
    <p:sldLayoutId id="2147483905" r:id="rId20"/>
    <p:sldLayoutId id="2147483906" r:id="rId21"/>
    <p:sldLayoutId id="2147483907" r:id="rId22"/>
    <p:sldLayoutId id="2147483908" r:id="rId23"/>
    <p:sldLayoutId id="2147483909" r:id="rId24"/>
  </p:sldLayoutIdLst>
  <p:hf hdr="0"/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3500" kern="1200">
          <a:solidFill>
            <a:srgbClr val="003580"/>
          </a:solidFill>
          <a:latin typeface="+mj-lt"/>
          <a:ea typeface="+mj-ea"/>
          <a:cs typeface="+mj-cs"/>
        </a:defRPr>
      </a:lvl1pPr>
    </p:titleStyle>
    <p:bodyStyle>
      <a:lvl1pPr marL="359991" indent="-359991" algn="l" defTabSz="1219170" rtl="0" eaLnBrk="1" latinLnBrk="0" hangingPunct="1">
        <a:spcBef>
          <a:spcPts val="0"/>
        </a:spcBef>
        <a:spcAft>
          <a:spcPts val="533"/>
        </a:spcAft>
        <a:buClr>
          <a:srgbClr val="009CDB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982" indent="-359991" algn="l" defTabSz="1219170" rtl="0" eaLnBrk="1" latinLnBrk="0" hangingPunct="1">
        <a:spcBef>
          <a:spcPts val="0"/>
        </a:spcBef>
        <a:spcAft>
          <a:spcPts val="533"/>
        </a:spcAft>
        <a:buClr>
          <a:srgbClr val="009CDB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973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64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9955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59946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937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79928" indent="-359991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165678" indent="-285750" algn="l" defTabSz="1219170" rtl="0" eaLnBrk="1" latinLnBrk="0" hangingPunct="1">
        <a:spcBef>
          <a:spcPts val="0"/>
        </a:spcBef>
        <a:spcAft>
          <a:spcPts val="533"/>
        </a:spcAft>
        <a:buClrTx/>
        <a:buFont typeface="Segoe UI" panose="020B0502040204020203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227">
          <p15:clr>
            <a:srgbClr val="F26B43"/>
          </p15:clr>
        </p15:guide>
        <p15:guide id="4" orient="horz" pos="4112">
          <p15:clr>
            <a:srgbClr val="F26B43"/>
          </p15:clr>
        </p15:guide>
        <p15:guide id="5" pos="221">
          <p15:clr>
            <a:srgbClr val="F26B43"/>
          </p15:clr>
        </p15:guide>
        <p15:guide id="6" pos="7457">
          <p15:clr>
            <a:srgbClr val="F26B43"/>
          </p15:clr>
        </p15:guide>
        <p15:guide id="7" pos="576">
          <p15:clr>
            <a:srgbClr val="F26B43"/>
          </p15:clr>
        </p15:guide>
        <p15:guide id="8" pos="71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ela.fi/perustulokokeilu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BD22897-8240-4E0D-A09E-618C1B54D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96" y="1484544"/>
            <a:ext cx="6300535" cy="2664296"/>
          </a:xfrm>
        </p:spPr>
        <p:txBody>
          <a:bodyPr/>
          <a:lstStyle/>
          <a:p>
            <a:r>
              <a:rPr lang="fi-FI" dirty="0"/>
              <a:t>Onko perustulosta köyhyyden vähentäjäksi? Mitä opimme kokeilun ensimmäisistä tuloksista?</a:t>
            </a:r>
            <a:br>
              <a:rPr lang="fi-FI" dirty="0"/>
            </a:br>
            <a:br>
              <a:rPr lang="fi-FI" sz="3200" dirty="0"/>
            </a:br>
            <a:r>
              <a:rPr lang="fi-FI" sz="2400" dirty="0"/>
              <a:t>Esitys Arkipäivän kokemuksia köyhyydestä –seminaarissa 12.3.2020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226F0F6A-D338-45FE-A4B3-C4AA1BAB09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69996" y="3807113"/>
            <a:ext cx="3448050" cy="1008062"/>
          </a:xfrm>
        </p:spPr>
        <p:txBody>
          <a:bodyPr/>
          <a:lstStyle/>
          <a:p>
            <a:pPr marL="0" indent="0">
              <a:buNone/>
            </a:pPr>
            <a:r>
              <a:rPr lang="fi-FI" sz="1600" dirty="0"/>
              <a:t>Minna Ylikännö, VTT, Ryhmäpäällikkö</a:t>
            </a:r>
          </a:p>
          <a:p>
            <a:pPr marL="0" indent="0">
              <a:buNone/>
            </a:pPr>
            <a:r>
              <a:rPr lang="fi-FI" sz="1600" dirty="0"/>
              <a:t>Kelan tutkimus</a:t>
            </a:r>
          </a:p>
          <a:p>
            <a:pPr marL="0" indent="0">
              <a:buNone/>
            </a:pPr>
            <a:r>
              <a:rPr lang="fi-FI" sz="1600" dirty="0"/>
              <a:t>@</a:t>
            </a:r>
            <a:r>
              <a:rPr lang="fi-FI" sz="1600" dirty="0" err="1"/>
              <a:t>MYlikanno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3324960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10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028871" y="747712"/>
          <a:ext cx="10239128" cy="5121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0567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11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816837" y="901148"/>
          <a:ext cx="10421005" cy="5459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405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12</a:t>
            </a:fld>
            <a:endParaRPr lang="fi-FI"/>
          </a:p>
        </p:txBody>
      </p:sp>
      <p:graphicFrame>
        <p:nvGraphicFramePr>
          <p:cNvPr id="6" name="Kaavio 5"/>
          <p:cNvGraphicFramePr>
            <a:graphicFrameLocks/>
          </p:cNvGraphicFramePr>
          <p:nvPr/>
        </p:nvGraphicFramePr>
        <p:xfrm>
          <a:off x="1392902" y="1089990"/>
          <a:ext cx="9288350" cy="5421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6142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575717" y="162911"/>
            <a:ext cx="10332000" cy="1008000"/>
          </a:xfrm>
        </p:spPr>
        <p:txBody>
          <a:bodyPr/>
          <a:lstStyle/>
          <a:p>
            <a:r>
              <a:rPr lang="fi-FI" dirty="0"/>
              <a:t>Onko perustulosta köyhyyden vähentäjäksi?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494316" y="1419020"/>
            <a:ext cx="8880794" cy="4176000"/>
          </a:xfrm>
        </p:spPr>
        <p:txBody>
          <a:bodyPr/>
          <a:lstStyle/>
          <a:p>
            <a:r>
              <a:rPr lang="fi-FI" sz="2000" dirty="0"/>
              <a:t>Riittävän korkea perustulo vähentää köyhyyttä, jos tuloerot samalla kaventuvat</a:t>
            </a:r>
          </a:p>
          <a:p>
            <a:r>
              <a:rPr lang="fi-FI" sz="2000" dirty="0"/>
              <a:t>Varma vastikkeeton tulo vähentää taloudellista stressiä ja edelleen hyvinvoinnin ongelmia </a:t>
            </a:r>
            <a:r>
              <a:rPr lang="fi-FI" sz="2000" dirty="0">
                <a:sym typeface="Wingdings" panose="05000000000000000000" pitchFamily="2" charset="2"/>
              </a:rPr>
              <a:t> paremmat edellytykset etsiä ja saada työtä</a:t>
            </a:r>
          </a:p>
          <a:p>
            <a:r>
              <a:rPr lang="fi-FI" sz="2000" dirty="0">
                <a:sym typeface="Wingdings" panose="05000000000000000000" pitchFamily="2" charset="2"/>
              </a:rPr>
              <a:t>Eri kokeiluissa havaitut perustulon vaikutukset ovat yleisesti ottaen myönteisiä, mitä tulee subjektiivisiin kokemuksiin työstä ja hyvinvoinnista ja osin myös objektiiviset mittarit tukevat näitä havaintoja</a:t>
            </a:r>
          </a:p>
          <a:p>
            <a:r>
              <a:rPr lang="fi-FI" sz="2000" dirty="0"/>
              <a:t>Tulonsiirroilla on keskeinen rooli sosioekonomisten erojen tasaajana – raha ei yksin kuitenkaan riitä</a:t>
            </a:r>
          </a:p>
          <a:p>
            <a:pPr lvl="1"/>
            <a:r>
              <a:rPr lang="fi-FI" sz="1600" b="1" dirty="0"/>
              <a:t>Köyhyyttä vähennetään yhtä lailla tai jopa kestävämmin ilmaisin tai edullisin julkisin palveluin sivistämällä ihmisiä sekä tukemalla heidän terveyttään ja sosiaalisia olojaan</a:t>
            </a:r>
          </a:p>
          <a:p>
            <a:r>
              <a:rPr lang="fi-FI" sz="2000" dirty="0"/>
              <a:t>Miksi sosiaaliturvajärjestelmämme on rakentunut sellaiseksi, kuin se on? Jos perustulo otettaisiin käyttöön, miten sitä lähdettäisiin kehittämään?</a:t>
            </a:r>
          </a:p>
          <a:p>
            <a:endParaRPr lang="fi-FI" sz="2000" dirty="0"/>
          </a:p>
          <a:p>
            <a:endParaRPr lang="fi-FI" sz="2000" dirty="0"/>
          </a:p>
        </p:txBody>
      </p:sp>
      <p:sp>
        <p:nvSpPr>
          <p:cNvPr id="7" name="Kuvaselitepilvi 6"/>
          <p:cNvSpPr/>
          <p:nvPr/>
        </p:nvSpPr>
        <p:spPr>
          <a:xfrm>
            <a:off x="9375111" y="1218858"/>
            <a:ext cx="2481944" cy="2150347"/>
          </a:xfrm>
          <a:prstGeom prst="cloudCallout">
            <a:avLst>
              <a:gd name="adj1" fmla="val -26501"/>
              <a:gd name="adj2" fmla="val 78388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ruutu 7"/>
          <p:cNvSpPr txBox="1"/>
          <p:nvPr/>
        </p:nvSpPr>
        <p:spPr>
          <a:xfrm>
            <a:off x="9656465" y="1940088"/>
            <a:ext cx="19192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/>
              <a:t>Vierivä kivi ei sammaloidu</a:t>
            </a:r>
          </a:p>
        </p:txBody>
      </p:sp>
    </p:spTree>
    <p:extLst>
      <p:ext uri="{BB962C8B-B14F-4D97-AF65-F5344CB8AC3E}">
        <p14:creationId xmlns:p14="http://schemas.microsoft.com/office/powerpoint/2010/main" val="200607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E115375E-1304-4AF8-BD5B-AD2B65823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84542" y="2964737"/>
            <a:ext cx="6624736" cy="1224000"/>
          </a:xfrm>
        </p:spPr>
        <p:txBody>
          <a:bodyPr/>
          <a:lstStyle/>
          <a:p>
            <a:r>
              <a:rPr lang="fi-FI" dirty="0"/>
              <a:t>Kiitos!</a:t>
            </a:r>
            <a:br>
              <a:rPr lang="fi-FI" dirty="0"/>
            </a:br>
            <a:br>
              <a:rPr lang="fi-FI" dirty="0"/>
            </a:br>
            <a:r>
              <a:rPr lang="fi-FI" sz="2800" dirty="0">
                <a:hlinkClick r:id="rId2"/>
              </a:rPr>
              <a:t>https://www.kela.fi/perustulokokeilu</a:t>
            </a:r>
            <a:br>
              <a:rPr lang="fi-FI" sz="2800" dirty="0"/>
            </a:b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AB91774-6E11-4EAE-81D2-B93EFF97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0B55-2C7E-40A3-BCCC-8DAC01DE21C1}" type="datetime1">
              <a:rPr lang="fi-FI" smtClean="0"/>
              <a:t>4.5.2020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210610-C3A4-4A74-A485-F06C9599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Yksikkö/Projekti/Esittäjä | 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07B4FFE-02D2-4134-A38C-2B31F792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D8271-015E-4BD9-B1A3-A057F5E8F4AB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477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Riittävä toimeentulo kaikissa tilanteissa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5999" y="1644740"/>
            <a:ext cx="10332000" cy="4176000"/>
          </a:xfrm>
        </p:spPr>
        <p:txBody>
          <a:bodyPr/>
          <a:lstStyle/>
          <a:p>
            <a:r>
              <a:rPr lang="fi-FI" dirty="0"/>
              <a:t>Suomessa sosiaaliturvan tarkoituksena on turvata riittävä toimeentulo ja huolenpito silloin, kun henkilö ei pysty siitä itse vastaamaan. </a:t>
            </a:r>
          </a:p>
          <a:p>
            <a:pPr lvl="1"/>
            <a:r>
              <a:rPr lang="fi-FI" dirty="0"/>
              <a:t>vanhuus, työkyvyttömyys, sairaus, työttömyys, lapsen saaminen, huoltajan menetys, kuntoutus, opiskelu</a:t>
            </a:r>
          </a:p>
          <a:p>
            <a:r>
              <a:rPr lang="fi-FI" dirty="0"/>
              <a:t>Sosiaaliturva koostuu palveluista ja toimeentuloa turvaavista rahallisista etuuksista.</a:t>
            </a:r>
          </a:p>
        </p:txBody>
      </p:sp>
      <p:sp>
        <p:nvSpPr>
          <p:cNvPr id="4" name="Kuvaselitepilvi 3"/>
          <p:cNvSpPr/>
          <p:nvPr/>
        </p:nvSpPr>
        <p:spPr>
          <a:xfrm>
            <a:off x="4783015" y="3732740"/>
            <a:ext cx="5662246" cy="2441448"/>
          </a:xfrm>
          <a:prstGeom prst="cloudCallo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ekstiruutu 4"/>
          <p:cNvSpPr txBox="1"/>
          <p:nvPr/>
        </p:nvSpPr>
        <p:spPr>
          <a:xfrm>
            <a:off x="5593301" y="4353299"/>
            <a:ext cx="373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00" dirty="0"/>
              <a:t>Pystyykö nykyinen sosiaaliturvajärjestelmä vähentämään köyhyyttä riittävässä määrin?</a:t>
            </a:r>
          </a:p>
        </p:txBody>
      </p:sp>
    </p:spTree>
    <p:extLst>
      <p:ext uri="{BB962C8B-B14F-4D97-AF65-F5344CB8AC3E}">
        <p14:creationId xmlns:p14="http://schemas.microsoft.com/office/powerpoint/2010/main" val="13617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kokeiltiin ja miksi?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5998" y="1692000"/>
            <a:ext cx="9569442" cy="4176000"/>
          </a:xfrm>
        </p:spPr>
        <p:txBody>
          <a:bodyPr/>
          <a:lstStyle/>
          <a:p>
            <a:r>
              <a:rPr lang="fi-FI" sz="2000" dirty="0"/>
              <a:t>Pääministeri Juha Sipilän hallitus pyrki löytämään ratkaisuja työllisyyden lisäämiseksi – kannustimien lisääminen ja byrokratia vähentäminen</a:t>
            </a:r>
          </a:p>
          <a:p>
            <a:r>
              <a:rPr lang="fi-FI" sz="2000" dirty="0"/>
              <a:t>Hallitusohjelmaan kirjattiin päätös kokeilla perustuloa</a:t>
            </a:r>
          </a:p>
          <a:p>
            <a:r>
              <a:rPr lang="fi-FI" sz="2000" dirty="0"/>
              <a:t>Kokeilun suunnittelusta oli kilpailu, jonka voitti prof. Olli Kankaan vetämä tutkimuskonsortio </a:t>
            </a:r>
            <a:r>
              <a:rPr lang="fi-FI" sz="2000" dirty="0">
                <a:sym typeface="Wingdings" panose="05000000000000000000" pitchFamily="2" charset="2"/>
              </a:rPr>
              <a:t> esitys Suomessa kokeiltavasta perustulomallista ja sen toimeenpanosta</a:t>
            </a:r>
          </a:p>
          <a:p>
            <a:r>
              <a:rPr lang="fi-FI" sz="2000" dirty="0"/>
              <a:t>Jo esiselvitystyön aikana selvisi, että erilaiset taloudelliset ja oikeudelliset reunaehdot estävät laajan, eri väestöryhmiä ja perustulon tasoja yhdistävän kokeilun</a:t>
            </a:r>
          </a:p>
          <a:p>
            <a:r>
              <a:rPr lang="fi-FI" sz="2000" dirty="0"/>
              <a:t>Kokeiluun varatut varat riittivät 2 000 työttömän työnhakijan ja kahden vuoden kokeiluun </a:t>
            </a:r>
          </a:p>
        </p:txBody>
      </p:sp>
    </p:spTree>
    <p:extLst>
      <p:ext uri="{BB962C8B-B14F-4D97-AF65-F5344CB8AC3E}">
        <p14:creationId xmlns:p14="http://schemas.microsoft.com/office/powerpoint/2010/main" val="142519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Millainen oli Suomen perustulokokeilun malli?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/>
              <a:t>Kokeiluun valittiin 2 000 vuoden 2016 lopussa Kelasta työmarkkinatukea tai työttömän peruspäivärahaa saanutta henkilöä – valikoituminen perustui satunnaistettuun koeasetelmaan (RCT), jossa muut samaan aikaan Kelasta työttömyysturva saaneet muodostavat verrokkiryhmän</a:t>
            </a:r>
          </a:p>
          <a:p>
            <a:r>
              <a:rPr lang="fi-FI" sz="2000" dirty="0"/>
              <a:t>Kokeiluun valituille lähetettiin kirje, jossa kerrottiin pääsystä mukaan kokeiluun. Siinä kokeiluun valittuja ohjeistettiin hakemaan sosiaaliturvaetuuksia ml. työttömyysturva kuten ennenkin, jotta kokeilun jälkeen työttömyysturva jatkuu katkeamattomasti</a:t>
            </a:r>
          </a:p>
          <a:p>
            <a:r>
              <a:rPr lang="fi-FI" sz="2000" dirty="0"/>
              <a:t>Heille maksettiin kerran kuussa 560 euroa vastikkeetonta perustuloa – perustulo oli ”koskematon” tulo, jota ei verotettu pois suurillakaan työ- tai yrittäjätuloilla </a:t>
            </a:r>
            <a:r>
              <a:rPr lang="fi-FI" sz="2000" dirty="0">
                <a:sym typeface="Wingdings" panose="05000000000000000000" pitchFamily="2" charset="2"/>
              </a:rPr>
              <a:t> kannustin työn vastaanottamiselle oli kohtuullisen suuri</a:t>
            </a:r>
          </a:p>
          <a:p>
            <a:r>
              <a:rPr lang="fi-FI" sz="2000" dirty="0">
                <a:sym typeface="Wingdings" panose="05000000000000000000" pitchFamily="2" charset="2"/>
              </a:rPr>
              <a:t>Kokeilu kesti kaksi vuotta ja se päättyi 31.12.2018</a:t>
            </a:r>
          </a:p>
          <a:p>
            <a:r>
              <a:rPr lang="fi-FI" sz="2000" dirty="0">
                <a:sym typeface="Wingdings" panose="05000000000000000000" pitchFamily="2" charset="2"/>
              </a:rPr>
              <a:t>Kokeilu sai osakseen valtavaa kansainvälistä huomiota</a:t>
            </a:r>
          </a:p>
          <a:p>
            <a:endParaRPr lang="fi-FI" sz="20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295842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sikko 28"/>
          <p:cNvSpPr>
            <a:spLocks noGrp="1"/>
          </p:cNvSpPr>
          <p:nvPr>
            <p:ph type="title"/>
          </p:nvPr>
        </p:nvSpPr>
        <p:spPr>
          <a:xfrm>
            <a:off x="755857" y="332656"/>
            <a:ext cx="10776626" cy="1431352"/>
          </a:xfrm>
        </p:spPr>
        <p:txBody>
          <a:bodyPr/>
          <a:lstStyle/>
          <a:p>
            <a:br>
              <a:rPr lang="fi-FI" sz="4400" dirty="0"/>
            </a:br>
            <a:br>
              <a:rPr lang="fi-FI" sz="4400" dirty="0"/>
            </a:br>
            <a:br>
              <a:rPr lang="fi-FI" sz="4400" dirty="0"/>
            </a:br>
            <a:br>
              <a:rPr lang="fi-FI" sz="4400" dirty="0"/>
            </a:br>
            <a:r>
              <a:rPr lang="fi-FI" sz="4400" dirty="0"/>
              <a:t>Perustulokokeilun arviointitutkimus</a:t>
            </a:r>
            <a:br>
              <a:rPr lang="fi-FI" sz="4400" dirty="0"/>
            </a:br>
            <a:endParaRPr lang="fi-FI" sz="4400" dirty="0"/>
          </a:p>
        </p:txBody>
      </p:sp>
      <p:sp>
        <p:nvSpPr>
          <p:cNvPr id="30" name="Sisällön paikkamerkki 29"/>
          <p:cNvSpPr>
            <a:spLocks noGrp="1"/>
          </p:cNvSpPr>
          <p:nvPr>
            <p:ph idx="1"/>
          </p:nvPr>
        </p:nvSpPr>
        <p:spPr>
          <a:xfrm>
            <a:off x="575717" y="1471397"/>
            <a:ext cx="10049072" cy="4392488"/>
          </a:xfrm>
        </p:spPr>
        <p:txBody>
          <a:bodyPr/>
          <a:lstStyle/>
          <a:p>
            <a:r>
              <a:rPr lang="fi-FI" sz="2000" dirty="0"/>
              <a:t>Kesällä 2018 STM on myönsi rahoituksen arviointitutkimushankkeelle, jota Kelan tutkimus hallinnoi </a:t>
            </a:r>
            <a:r>
              <a:rPr lang="fi-FI" sz="2000" dirty="0" err="1"/>
              <a:t>STM:n</a:t>
            </a:r>
            <a:r>
              <a:rPr lang="fi-FI" sz="2000" dirty="0"/>
              <a:t> kanssa tehdyn sopimuksen mukaisesti</a:t>
            </a:r>
          </a:p>
          <a:p>
            <a:r>
              <a:rPr lang="fi-FI" sz="2000" dirty="0"/>
              <a:t>Tutkimuksen tieteellisenä johtajana toimii ohjelmajohtaja (STN), työelämäprofessori Olli Kangas Turun yliopistosta</a:t>
            </a:r>
          </a:p>
          <a:p>
            <a:r>
              <a:rPr lang="fi-FI" sz="2000" dirty="0"/>
              <a:t>Tutkimuskokonaisuuden yhteistyötahot: VATT, Turun yliopisto, Helsingin yliopisto, Palkansaajien tutkimuslaitos, Tänk, Suomen Mielenterveysseura</a:t>
            </a:r>
          </a:p>
          <a:p>
            <a:r>
              <a:rPr lang="fi-FI" sz="2000" dirty="0"/>
              <a:t>VATT vastaa sopimuksen mukaisesti rekisteriaineiston analyysista ja tulosten raportoinnista</a:t>
            </a:r>
          </a:p>
          <a:p>
            <a:r>
              <a:rPr lang="fi-FI" sz="2000" dirty="0"/>
              <a:t>Kaikki hankkeessa kerättävät aineistot ovat Kelan hallinnoimia ja myöhemmässä vaiheessa ne voidaan tietyin varauksin luovuttaa tutkimusryhmän ulkopuolisten tutkijoiden käyttöön</a:t>
            </a:r>
          </a:p>
          <a:p>
            <a:pPr marL="359991" lvl="1" indent="0">
              <a:buNone/>
            </a:pPr>
            <a:endParaRPr lang="fi-FI" sz="1800" dirty="0"/>
          </a:p>
          <a:p>
            <a:pPr lvl="1"/>
            <a:endParaRPr lang="fi-FI" sz="1800" dirty="0"/>
          </a:p>
          <a:p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405605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10412" y="240059"/>
            <a:ext cx="10332000" cy="1008000"/>
          </a:xfrm>
        </p:spPr>
        <p:txBody>
          <a:bodyPr/>
          <a:lstStyle/>
          <a:p>
            <a:r>
              <a:rPr lang="fi-FI" sz="4400" dirty="0"/>
              <a:t>Tutkimuksen osahankkeet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5206" y="1342663"/>
            <a:ext cx="10682412" cy="3492242"/>
          </a:xfrm>
        </p:spPr>
        <p:txBody>
          <a:bodyPr/>
          <a:lstStyle/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Rekisteritutkimus (VATT, Kela)</a:t>
            </a:r>
          </a:p>
          <a:p>
            <a:pPr lvl="1"/>
            <a:r>
              <a:rPr lang="fi-FI" sz="1800" dirty="0"/>
              <a:t>Rekisteritietoja poimitaan Kelasta, Eläketurvakeskuksesta, Tilastokeskuksesta, Finanssivalvonnasta, Terveyden ja hyvinvoinnin laitokselta sekä Verohallinnosta. </a:t>
            </a:r>
          </a:p>
          <a:p>
            <a:r>
              <a:rPr lang="fi-FI" sz="2000" dirty="0"/>
              <a:t>Puhelinhaastatteluna toteutettava kyselytutkimus (Kela, HY, TY, Suomen Mielenterveysseura, TÄNK)</a:t>
            </a:r>
          </a:p>
          <a:p>
            <a:r>
              <a:rPr lang="fi-FI" sz="2000" dirty="0"/>
              <a:t>Syventävä haastattelututkimus pienelle otokselle kyselyyn osallistuneista (HY yhteistyössä Kelan kanssa)</a:t>
            </a:r>
          </a:p>
          <a:p>
            <a:r>
              <a:rPr lang="fi-FI" sz="2000" dirty="0"/>
              <a:t>Mediatutkimus (Kela, TY)</a:t>
            </a:r>
          </a:p>
          <a:p>
            <a:r>
              <a:rPr lang="fi-FI" sz="2000" dirty="0"/>
              <a:t>Tuloksia osahankkeista tullaan raportoimaan vaiheittain vuosien 2019-2020 aikana</a:t>
            </a:r>
          </a:p>
          <a:p>
            <a:r>
              <a:rPr lang="fi-FI" sz="2000" dirty="0" err="1"/>
              <a:t>STM:n</a:t>
            </a:r>
            <a:r>
              <a:rPr lang="fi-FI" sz="2000" dirty="0"/>
              <a:t> kanssa tehdyn sopimuksen mukaisesti tulokset raportoidaan kolmessa vaiheessa: 31.1.2019, 31.3.2019 ja lopulliset tulokset keväällä 2020.</a:t>
            </a:r>
          </a:p>
        </p:txBody>
      </p:sp>
    </p:spTree>
    <p:extLst>
      <p:ext uri="{BB962C8B-B14F-4D97-AF65-F5344CB8AC3E}">
        <p14:creationId xmlns:p14="http://schemas.microsoft.com/office/powerpoint/2010/main" val="157236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Rekisteritutkimus ja alustavat tulokset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5998" y="1692000"/>
            <a:ext cx="9932630" cy="4176000"/>
          </a:xfrm>
        </p:spPr>
        <p:txBody>
          <a:bodyPr/>
          <a:lstStyle/>
          <a:p>
            <a:r>
              <a:rPr lang="fi-FI" sz="2000" dirty="0"/>
              <a:t>Laaja aineisto, joka koostuu useista eri rekisteritiedoista sekä perustuloa saaneilla että heidän verrokeilleen</a:t>
            </a:r>
          </a:p>
          <a:p>
            <a:r>
              <a:rPr lang="fi-FI" sz="2000" dirty="0"/>
              <a:t>Analyysit tehdään sopimuksen mukaisesti yhteistyössä </a:t>
            </a:r>
            <a:r>
              <a:rPr lang="fi-FI" sz="2000" dirty="0" err="1"/>
              <a:t>VATT:n</a:t>
            </a:r>
            <a:r>
              <a:rPr lang="fi-FI" sz="2000" dirty="0"/>
              <a:t> ja </a:t>
            </a:r>
            <a:r>
              <a:rPr lang="fi-FI" sz="2000" dirty="0" err="1"/>
              <a:t>PT:n</a:t>
            </a:r>
            <a:r>
              <a:rPr lang="fi-FI" sz="2000" dirty="0"/>
              <a:t> kanssa (Kari Hämäläinen, Jouko Verho, Ohto Kanninen, Miska Simanainen)</a:t>
            </a:r>
          </a:p>
          <a:p>
            <a:r>
              <a:rPr lang="fi-FI" sz="2000" dirty="0"/>
              <a:t>Ensimmäisen kokeiluvuoden (2017) tulosten mukaan koe- ja verrokkiryhmän välillä ei ollut eroa työllisyydessä – perustuloa saaneet työskentelivät kyseisen vuoden aikana noin puoli päivää enemmän, mutta ero ryhmien välillä ei ole tilastollisesti merkitsevä</a:t>
            </a:r>
          </a:p>
          <a:p>
            <a:r>
              <a:rPr lang="fi-FI" sz="2000" dirty="0"/>
              <a:t>Vuoden 2017 loppuun tultaessa koe- ja verrokkiryhmän välille muodostui pieni ero työllisyydessä – missä määrin ennustaa vuoden 2018 työllisyyttä ryhmissä?</a:t>
            </a:r>
          </a:p>
          <a:p>
            <a:r>
              <a:rPr lang="fi-FI" sz="2000" dirty="0"/>
              <a:t>Etuuksien saamisessa oli tilastollisesti merkitseviä eroja (toimeentulotuki, sairauspäiväraha) – erojen tarkempi analyysi tehdään myöhemmässä vaiheessa</a:t>
            </a:r>
          </a:p>
          <a:p>
            <a:r>
              <a:rPr lang="fi-FI" sz="2000" dirty="0"/>
              <a:t>Vuoden 2018 osalta aineisto  valmistuu loppuvuodesta 2019</a:t>
            </a:r>
          </a:p>
        </p:txBody>
      </p:sp>
    </p:spTree>
    <p:extLst>
      <p:ext uri="{BB962C8B-B14F-4D97-AF65-F5344CB8AC3E}">
        <p14:creationId xmlns:p14="http://schemas.microsoft.com/office/powerpoint/2010/main" val="2417969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tsikko 26"/>
          <p:cNvSpPr>
            <a:spLocks noGrp="1"/>
          </p:cNvSpPr>
          <p:nvPr>
            <p:ph type="title"/>
          </p:nvPr>
        </p:nvSpPr>
        <p:spPr>
          <a:xfrm>
            <a:off x="935998" y="-9757"/>
            <a:ext cx="10332000" cy="1008000"/>
          </a:xfrm>
        </p:spPr>
        <p:txBody>
          <a:bodyPr/>
          <a:lstStyle/>
          <a:p>
            <a:r>
              <a:rPr lang="fi-FI" dirty="0"/>
              <a:t>Kyselyaineiston keruu</a:t>
            </a:r>
          </a:p>
        </p:txBody>
      </p:sp>
      <p:sp>
        <p:nvSpPr>
          <p:cNvPr id="28" name="Sisällön paikkamerkki 27"/>
          <p:cNvSpPr>
            <a:spLocks noGrp="1"/>
          </p:cNvSpPr>
          <p:nvPr>
            <p:ph idx="1"/>
          </p:nvPr>
        </p:nvSpPr>
        <p:spPr>
          <a:xfrm>
            <a:off x="935997" y="1379484"/>
            <a:ext cx="10129399" cy="4176000"/>
          </a:xfrm>
        </p:spPr>
        <p:txBody>
          <a:bodyPr/>
          <a:lstStyle/>
          <a:p>
            <a:r>
              <a:rPr lang="fi-FI" sz="2000" dirty="0"/>
              <a:t>Arviointitutkimushankkeessa selvitetään kyselyaineiston avulla perustulokokeilun vaikutuksia hyvinvointiin</a:t>
            </a:r>
          </a:p>
          <a:p>
            <a:pPr lvl="1"/>
            <a:r>
              <a:rPr lang="fi-FI" sz="1800" dirty="0"/>
              <a:t>Kysely toteutettiin puhelinhaastatteluna 17.10.–14.12.2018 välisenä aikana. </a:t>
            </a:r>
          </a:p>
          <a:p>
            <a:r>
              <a:rPr lang="fi-FI" sz="2000" dirty="0"/>
              <a:t>Kyselyssä sekä 2 000 perustulonsaajalta että 5 000 verrokkiryhmään kuuluvalta henkilöltä kysyttiin heidän sosiaalisesta ja taloudellisesta hyvinvoinnista, terveydestä, työnhakuun ja työllistymiseen liittyvistä asioista sekä asenteista koskien perustuloa ja sosiaaliturvan uudistamista. </a:t>
            </a:r>
          </a:p>
          <a:p>
            <a:pPr lvl="1"/>
            <a:r>
              <a:rPr lang="fi-FI" sz="1800" dirty="0"/>
              <a:t>Verrokkiryhmä muodostettiin poimimalla marraskuussa 2016 Kelan päivärahaa tai työmarkkinatukea saaneista henkilöistä satunnaisotannalla 5 000 henkilön otos.</a:t>
            </a:r>
          </a:p>
          <a:p>
            <a:r>
              <a:rPr lang="fi-FI" sz="2000" dirty="0"/>
              <a:t>Myöhemmin kyselyiden tiedot yhdistetään rekisteritietoihin niiden kyselyyn osallistuneiden vastaajien osalta, jotka ovat antaneet yhdistämiseen nimenomaisen suostumuksensa (82,3 % vastaajista). 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985262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Kyselytutkimuksen alustavat tulokset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35998" y="1692000"/>
            <a:ext cx="9712711" cy="4176000"/>
          </a:xfrm>
        </p:spPr>
        <p:txBody>
          <a:bodyPr/>
          <a:lstStyle/>
          <a:p>
            <a:r>
              <a:rPr lang="fi-FI" sz="2000" dirty="0"/>
              <a:t>Perustuloa saaneiden hyvinvointi oli yleisesti ottaen korkeammalla tasolla kuin verrokkiryhmässä </a:t>
            </a:r>
          </a:p>
          <a:p>
            <a:r>
              <a:rPr lang="fi-FI" sz="2000" dirty="0"/>
              <a:t>Koeryhmään kuuluneet kokivat merkittävästi vähemmän stressiin, mielialaan ja keskittymiseen liittyviä ongelmia </a:t>
            </a:r>
          </a:p>
          <a:p>
            <a:r>
              <a:rPr lang="fi-FI" sz="2000" dirty="0"/>
              <a:t>Perustuloa saaneet myös luottivat tulevaisuuteensa ja omiin yhteiskunnallisiin vaikutusmahdollisuuksiinsa merkittävästi enemmän</a:t>
            </a:r>
          </a:p>
          <a:p>
            <a:r>
              <a:rPr lang="fi-FI" sz="2000" dirty="0"/>
              <a:t>Yleistetyssä luottamuksessa eli luottamuksessa toisiin ihmisiin ero oli samansuuntainen, mutta pienempi </a:t>
            </a:r>
          </a:p>
          <a:p>
            <a:r>
              <a:rPr lang="fi-FI" sz="2000" dirty="0"/>
              <a:t>Luottamuksessa ei-poliittisiin yhteiskunnallisiin instituutioihin, kuten oikeuslaitokseen ja poliisiin, ei ryhmien välillä ollut juurikaan eroa. </a:t>
            </a:r>
          </a:p>
          <a:p>
            <a:r>
              <a:rPr lang="fi-FI" sz="2000" dirty="0"/>
              <a:t>Poliitikkoihin, poliittisiin puolueisiin ja </a:t>
            </a:r>
            <a:r>
              <a:rPr lang="fi-FI" sz="2000" dirty="0" err="1"/>
              <a:t>sosaaliturvajärjestelmään</a:t>
            </a:r>
            <a:r>
              <a:rPr lang="fi-FI" sz="2000" dirty="0"/>
              <a:t> perustuloa saaneet luottivat merkittävästi enemmän </a:t>
            </a:r>
          </a:p>
        </p:txBody>
      </p:sp>
    </p:spTree>
    <p:extLst>
      <p:ext uri="{BB962C8B-B14F-4D97-AF65-F5344CB8AC3E}">
        <p14:creationId xmlns:p14="http://schemas.microsoft.com/office/powerpoint/2010/main" val="3018996832"/>
      </p:ext>
    </p:extLst>
  </p:cSld>
  <p:clrMapOvr>
    <a:masterClrMapping/>
  </p:clrMapOvr>
</p:sld>
</file>

<file path=ppt/theme/theme1.xml><?xml version="1.0" encoding="utf-8"?>
<a:theme xmlns:a="http://schemas.openxmlformats.org/drawingml/2006/main" name="Kela sininen">
  <a:themeElements>
    <a:clrScheme name="Kela_update">
      <a:dk1>
        <a:srgbClr val="000000"/>
      </a:dk1>
      <a:lt1>
        <a:srgbClr val="FFFFFF"/>
      </a:lt1>
      <a:dk2>
        <a:srgbClr val="003580"/>
      </a:dk2>
      <a:lt2>
        <a:srgbClr val="8C8B8D"/>
      </a:lt2>
      <a:accent1>
        <a:srgbClr val="0EB24C"/>
      </a:accent1>
      <a:accent2>
        <a:srgbClr val="009CDB"/>
      </a:accent2>
      <a:accent3>
        <a:srgbClr val="F15B23"/>
      </a:accent3>
      <a:accent4>
        <a:srgbClr val="EE145B"/>
      </a:accent4>
      <a:accent5>
        <a:srgbClr val="003580"/>
      </a:accent5>
      <a:accent6>
        <a:srgbClr val="FDB916"/>
      </a:accent6>
      <a:hlink>
        <a:srgbClr val="009CDB"/>
      </a:hlink>
      <a:folHlink>
        <a:srgbClr val="662584"/>
      </a:folHlink>
    </a:clrScheme>
    <a:fontScheme name="Kela">
      <a:majorFont>
        <a:latin typeface="Segoe UI Semilight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9CDB"/>
        </a:solidFill>
        <a:ln>
          <a:solidFill>
            <a:srgbClr val="009CDB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ela PowerPoint sini-harmaa.potx" id="{877EBFC8-0CEA-4192-BB23-DADBF26EF34B}" vid="{CC06CF02-8C8B-4711-A9A8-9186470A680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la PowerPoint sini-harmaa (työtilat)" ma:contentTypeID="0x010100B5B0C7C8E89E4B24A1DD48391A5B64DF00104209A661E54CD587BC7C170A805A7500454E0162F076495CAB4EEC3F4AAFF96700F6C5A05895F9864EBAE8F69670070424" ma:contentTypeVersion="23" ma:contentTypeDescription="Luo uusi asiakirja." ma:contentTypeScope="" ma:versionID="a1cb778aba45d93228b53bc5399bc550">
  <xsd:schema xmlns:xsd="http://www.w3.org/2001/XMLSchema" xmlns:xs="http://www.w3.org/2001/XMLSchema" xmlns:p="http://schemas.microsoft.com/office/2006/metadata/properties" xmlns:ns2="28d5f0a3-ab75-4f37-b21c-c5486e890318" targetNamespace="http://schemas.microsoft.com/office/2006/metadata/properties" ma:root="true" ma:fieldsID="89cab7f7453de20326f6f755d55e7ba8" ns2:_="">
    <xsd:import namespace="28d5f0a3-ab75-4f37-b21c-c5486e890318"/>
    <xsd:element name="properties">
      <xsd:complexType>
        <xsd:sequence>
          <xsd:element name="documentManagement">
            <xsd:complexType>
              <xsd:all>
                <xsd:element ref="ns2:KelaKuvaus" minOccurs="0"/>
                <xsd:element ref="ns2:f721df5e45f944579809e2a3903aa817" minOccurs="0"/>
                <xsd:element ref="ns2:TaxCatchAll" minOccurs="0"/>
                <xsd:element ref="ns2:TaxCatchAllLabel" minOccurs="0"/>
                <xsd:element ref="ns2:TaxKeywordTaxHTField" minOccurs="0"/>
                <xsd:element ref="ns2:e53f7fded1c34b15bbf16fc4b4798b6a" minOccurs="0"/>
                <xsd:element ref="ns2:hfc18b29aed44339bbdc39df31ab0fbf" minOccurs="0"/>
                <xsd:element ref="ns2:je38d6a6b76c4a24843bec5179df8dbe" minOccurs="0"/>
                <xsd:element ref="ns2:j0be05872c2d4232bfb1a6c120cbdd2c" minOccurs="0"/>
                <xsd:element ref="ns2:bcefd7c481cb48f4861306052502dba8" minOccurs="0"/>
                <xsd:element ref="ns2:jd32bd60a3ed49c984e203f2c1797fd7" minOccurs="0"/>
                <xsd:element ref="ns2:l284e851add84855ab4a13e805c1c02b" minOccurs="0"/>
                <xsd:element ref="ns2:j875f3fda00345e6808e9e260f685289" minOccurs="0"/>
                <xsd:element ref="ns2:KelaPaivamaara" minOccurs="0"/>
                <xsd:element ref="ns2:Vanhentunu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d5f0a3-ab75-4f37-b21c-c5486e890318" elementFormDefault="qualified">
    <xsd:import namespace="http://schemas.microsoft.com/office/2006/documentManagement/types"/>
    <xsd:import namespace="http://schemas.microsoft.com/office/infopath/2007/PartnerControls"/>
    <xsd:element name="KelaKuvaus" ma:index="8" nillable="true" ma:displayName="Kela kuvaus" ma:internalName="KelaKuvaus" ma:readOnly="false">
      <xsd:simpleType>
        <xsd:restriction base="dms:Note">
          <xsd:maxLength value="255"/>
        </xsd:restriction>
      </xsd:simpleType>
    </xsd:element>
    <xsd:element name="f721df5e45f944579809e2a3903aa817" ma:index="9" nillable="true" ma:taxonomy="true" ma:internalName="f721df5e45f944579809e2a3903aa817" ma:taxonomyFieldName="KelaAsiasanat" ma:displayName="Asiasanat" ma:readOnly="false" ma:default="" ma:fieldId="{f721df5e-45f9-4457-9809-e2a3903aa817}" ma:taxonomyMulti="true" ma:sspId="4c5c86b2-34ba-4440-84a3-2847672c608a" ma:termSetId="5542d321-0a2b-42bf-8a33-8ddb6f1f1d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bced9c37-f460-4c6e-a07c-0565e25d5f67}" ma:internalName="TaxCatchAll" ma:showField="CatchAllData" ma:web="43b09623-30e5-4476-b43a-b4f7f22960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bced9c37-f460-4c6e-a07c-0565e25d5f67}" ma:internalName="TaxCatchAllLabel" ma:readOnly="true" ma:showField="CatchAllDataLabel" ma:web="43b09623-30e5-4476-b43a-b4f7f229607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3" nillable="true" ma:taxonomy="true" ma:internalName="TaxKeywordTaxHTField" ma:taxonomyFieldName="TaxKeyword" ma:displayName="Vapaat asiasanat" ma:readOnly="false" ma:fieldId="{23f27201-bee3-471e-b2e7-b64fd8b7ca38}" ma:taxonomyMulti="true" ma:sspId="4c5c86b2-34ba-4440-84a3-2847672c608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e53f7fded1c34b15bbf16fc4b4798b6a" ma:index="15" ma:taxonomy="true" ma:internalName="e53f7fded1c34b15bbf16fc4b4798b6a" ma:taxonomyFieldName="KelaNostaIntranettiin" ma:displayName="Nosta intranettiin" ma:readOnly="false" ma:default="-1;#Ei|4da38706-6322-4438-8e0a-a80ce46c1d74" ma:fieldId="{e53f7fde-d1c3-4b15-bbf1-6fc4b4798b6a}" ma:sspId="4c5c86b2-34ba-4440-84a3-2847672c608a" ma:termSetId="10bf8a1a-1f69-4a5f-ab60-3581b73e122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fc18b29aed44339bbdc39df31ab0fbf" ma:index="17" nillable="true" ma:taxonomy="true" ma:internalName="hfc18b29aed44339bbdc39df31ab0fbf" ma:taxonomyFieldName="KelaSinettiLuokka" ma:displayName="Sinetti-luokka" ma:readOnly="false" ma:fieldId="{1fc18b29-aed4-4339-bbdc-39df31ab0fbf}" ma:sspId="4c5c86b2-34ba-4440-84a3-2847672c608a" ma:termSetId="0aa28ecf-894e-4be0-b074-023a8e2c2e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e38d6a6b76c4a24843bec5179df8dbe" ma:index="19" nillable="true" ma:taxonomy="true" ma:internalName="je38d6a6b76c4a24843bec5179df8dbe" ma:taxonomyFieldName="KelaOrganisaatio" ma:displayName="Organisaatio" ma:readOnly="false" ma:default="-1;#Tutkimusryhmä|00000000-0000-0000-0000-000051038589" ma:fieldId="{3e38d6a6-b76c-4a24-843b-ec5179df8dbe}" ma:sspId="4c5c86b2-34ba-4440-84a3-2847672c608a" ma:termSetId="02def8b6-f7d2-45ba-b520-fd72e17a132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be05872c2d4232bfb1a6c120cbdd2c" ma:index="21" nillable="true" ma:taxonomy="true" ma:internalName="j0be05872c2d4232bfb1a6c120cbdd2c" ma:taxonomyFieldName="KelaProjekti" ma:displayName="Projekti" ma:readOnly="false" ma:fieldId="{30be0587-2c2d-4232-bfb1-a6c120cbdd2c}" ma:sspId="4c5c86b2-34ba-4440-84a3-2847672c608a" ma:termSetId="323e2c25-3e48-47d5-ac8e-2d902997cd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efd7c481cb48f4861306052502dba8" ma:index="23" nillable="true" ma:taxonomy="true" ma:internalName="bcefd7c481cb48f4861306052502dba8" ma:taxonomyFieldName="KelaTyoryhma" ma:displayName="Työryhmä" ma:readOnly="false" ma:fieldId="{bcefd7c4-81cb-48f4-8613-06052502dba8}" ma:sspId="4c5c86b2-34ba-4440-84a3-2847672c608a" ma:termSetId="4b9da738-be0d-4d6b-8d76-c446442f18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d32bd60a3ed49c984e203f2c1797fd7" ma:index="25" nillable="true" ma:taxonomy="true" ma:internalName="jd32bd60a3ed49c984e203f2c1797fd7" ma:taxonomyFieldName="KelaNavigaatiotermi" ma:displayName="Navigaatiotermi" ma:readOnly="false" ma:default="-1;#Tutkimusryhmä|ace206f2-b913-4b3b-b20e-6aa1193bd298" ma:fieldId="{3d32bd60-a3ed-49c9-84e2-03f2c1797fd7}" ma:sspId="4c5c86b2-34ba-4440-84a3-2847672c608a" ma:termSetId="3eb46731-101f-4040-8309-e1417920974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284e851add84855ab4a13e805c1c02b" ma:index="27" nillable="true" ma:taxonomy="true" ma:internalName="l284e851add84855ab4a13e805c1c02b" ma:taxonomyFieldName="KelaDokumenttiluokka" ma:displayName="Dokumenttiluokka" ma:readOnly="false" ma:fieldId="{5284e851-add8-4855-ab4a-13e805c1c02b}" ma:sspId="4c5c86b2-34ba-4440-84a3-2847672c608a" ma:termSetId="bf7000c1-2b82-4fd1-b8de-c823b525e7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j875f3fda00345e6808e9e260f685289" ma:index="29" nillable="true" ma:taxonomy="true" ma:internalName="j875f3fda00345e6808e9e260f685289" ma:taxonomyFieldName="KelaOmaLuokitus" ma:displayName="Oma luokitus" ma:readOnly="false" ma:fieldId="{3875f3fd-a003-45e6-808e-9e260f685289}" ma:sspId="4c5c86b2-34ba-4440-84a3-2847672c608a" ma:termSetId="5ec7fa71-efba-4997-b308-d1a4f5e83c0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KelaPaivamaara" ma:index="31" nillable="true" ma:displayName="Päivämäärä" ma:description="" ma:format="DateOnly" ma:internalName="KelaPaivamaara" ma:readOnly="false">
      <xsd:simpleType>
        <xsd:restriction base="dms:DateTime"/>
      </xsd:simpleType>
    </xsd:element>
    <xsd:element name="Vanhentunut" ma:index="32" nillable="true" ma:displayName="Vanhentunut" ma:default="0" ma:description="Kertoo onko dokumentti käytössä vai vanhentunut" ma:internalName="Vanhentunu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4c5c86b2-34ba-4440-84a3-2847672c608a" ContentTypeId="0x010100B5B0C7C8E89E4B24A1DD48391A5B64DF00104209A661E54CD587BC7C170A805A7500454E0162F076495CAB4EEC3F4AAFF967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284e851add84855ab4a13e805c1c02b xmlns="28d5f0a3-ab75-4f37-b21c-c5486e890318">
      <Terms xmlns="http://schemas.microsoft.com/office/infopath/2007/PartnerControls"/>
    </l284e851add84855ab4a13e805c1c02b>
    <je38d6a6b76c4a24843bec5179df8dbe xmlns="28d5f0a3-ab75-4f37-b21c-c5486e890318">
      <Terms xmlns="http://schemas.microsoft.com/office/infopath/2007/PartnerControls">
        <TermInfo xmlns="http://schemas.microsoft.com/office/infopath/2007/PartnerControls">
          <TermName xmlns="http://schemas.microsoft.com/office/infopath/2007/PartnerControls">Tutkimusryhmä</TermName>
          <TermId xmlns="http://schemas.microsoft.com/office/infopath/2007/PartnerControls">00000000-0000-0000-0000-000051038589</TermId>
        </TermInfo>
      </Terms>
    </je38d6a6b76c4a24843bec5179df8dbe>
    <KelaPaivamaara xmlns="28d5f0a3-ab75-4f37-b21c-c5486e890318" xsi:nil="true"/>
    <hfc18b29aed44339bbdc39df31ab0fbf xmlns="28d5f0a3-ab75-4f37-b21c-c5486e890318">
      <Terms xmlns="http://schemas.microsoft.com/office/infopath/2007/PartnerControls"/>
    </hfc18b29aed44339bbdc39df31ab0fbf>
    <KelaKuvaus xmlns="28d5f0a3-ab75-4f37-b21c-c5486e890318" xsi:nil="true"/>
    <e53f7fded1c34b15bbf16fc4b4798b6a xmlns="28d5f0a3-ab75-4f37-b21c-c5486e890318">
      <Terms xmlns="http://schemas.microsoft.com/office/infopath/2007/PartnerControls">
        <TermInfo xmlns="http://schemas.microsoft.com/office/infopath/2007/PartnerControls">
          <TermName xmlns="http://schemas.microsoft.com/office/infopath/2007/PartnerControls">Ei</TermName>
          <TermId xmlns="http://schemas.microsoft.com/office/infopath/2007/PartnerControls">4da38706-6322-4438-8e0a-a80ce46c1d74</TermId>
        </TermInfo>
      </Terms>
    </e53f7fded1c34b15bbf16fc4b4798b6a>
    <j0be05872c2d4232bfb1a6c120cbdd2c xmlns="28d5f0a3-ab75-4f37-b21c-c5486e890318">
      <Terms xmlns="http://schemas.microsoft.com/office/infopath/2007/PartnerControls"/>
    </j0be05872c2d4232bfb1a6c120cbdd2c>
    <Vanhentunut xmlns="28d5f0a3-ab75-4f37-b21c-c5486e890318">false</Vanhentunut>
    <f721df5e45f944579809e2a3903aa817 xmlns="28d5f0a3-ab75-4f37-b21c-c5486e890318">
      <Terms xmlns="http://schemas.microsoft.com/office/infopath/2007/PartnerControls"/>
    </f721df5e45f944579809e2a3903aa817>
    <TaxKeywordTaxHTField xmlns="28d5f0a3-ab75-4f37-b21c-c5486e890318">
      <Terms xmlns="http://schemas.microsoft.com/office/infopath/2007/PartnerControls"/>
    </TaxKeywordTaxHTField>
    <jd32bd60a3ed49c984e203f2c1797fd7 xmlns="28d5f0a3-ab75-4f37-b21c-c5486e890318">
      <Terms xmlns="http://schemas.microsoft.com/office/infopath/2007/PartnerControls">
        <TermInfo xmlns="http://schemas.microsoft.com/office/infopath/2007/PartnerControls">
          <TermName xmlns="http://schemas.microsoft.com/office/infopath/2007/PartnerControls">Tutkimusryhmä</TermName>
          <TermId xmlns="http://schemas.microsoft.com/office/infopath/2007/PartnerControls">ace206f2-b913-4b3b-b20e-6aa1193bd298</TermId>
        </TermInfo>
      </Terms>
    </jd32bd60a3ed49c984e203f2c1797fd7>
    <bcefd7c481cb48f4861306052502dba8 xmlns="28d5f0a3-ab75-4f37-b21c-c5486e890318">
      <Terms xmlns="http://schemas.microsoft.com/office/infopath/2007/PartnerControls"/>
    </bcefd7c481cb48f4861306052502dba8>
    <j875f3fda00345e6808e9e260f685289 xmlns="28d5f0a3-ab75-4f37-b21c-c5486e890318">
      <Terms xmlns="http://schemas.microsoft.com/office/infopath/2007/PartnerControls"/>
    </j875f3fda00345e6808e9e260f685289>
    <TaxCatchAll xmlns="28d5f0a3-ab75-4f37-b21c-c5486e890318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256E75-7DFD-459F-A8E4-EE627860D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d5f0a3-ab75-4f37-b21c-c5486e89031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5D552A-C762-487F-8FC2-8F89EF9E288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7290C982-9D7A-49D5-86C8-2DAA3DEAB4FF}">
  <ds:schemaRefs>
    <ds:schemaRef ds:uri="http://purl.org/dc/dcmitype/"/>
    <ds:schemaRef ds:uri="http://schemas.microsoft.com/office/infopath/2007/PartnerControls"/>
    <ds:schemaRef ds:uri="28d5f0a3-ab75-4f37-b21c-c5486e890318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934330AD-8C6A-4BFC-8D75-781AFABB6D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Kela PowerPoint sini-harmaa</Template>
  <TotalTime>310</TotalTime>
  <Words>914</Words>
  <Application>Microsoft Office PowerPoint</Application>
  <PresentationFormat>Laajakuva</PresentationFormat>
  <Paragraphs>81</Paragraphs>
  <Slides>14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Segoe UI</vt:lpstr>
      <vt:lpstr>Segoe UI Semilight</vt:lpstr>
      <vt:lpstr>Kela sininen</vt:lpstr>
      <vt:lpstr>Onko perustulosta köyhyyden vähentäjäksi? Mitä opimme kokeilun ensimmäisistä tuloksista?  Esitys Arkipäivän kokemuksia köyhyydestä –seminaarissa 12.3.2020</vt:lpstr>
      <vt:lpstr>Riittävä toimeentulo kaikissa tilanteissa</vt:lpstr>
      <vt:lpstr>Mitä kokeiltiin ja miksi?</vt:lpstr>
      <vt:lpstr>Millainen oli Suomen perustulokokeilun malli? </vt:lpstr>
      <vt:lpstr>    Perustulokokeilun arviointitutkimus </vt:lpstr>
      <vt:lpstr>Tutkimuksen osahankkeet </vt:lpstr>
      <vt:lpstr>Rekisteritutkimus ja alustavat tulokset</vt:lpstr>
      <vt:lpstr>Kyselyaineiston keruu</vt:lpstr>
      <vt:lpstr>Kyselytutkimuksen alustavat tulokset</vt:lpstr>
      <vt:lpstr>PowerPoint-esitys</vt:lpstr>
      <vt:lpstr>PowerPoint-esitys</vt:lpstr>
      <vt:lpstr>PowerPoint-esitys</vt:lpstr>
      <vt:lpstr>Onko perustulosta köyhyyden vähentäjäksi?</vt:lpstr>
      <vt:lpstr>Kiitos!  https://www.kela.fi/perustulokokeilu </vt:lpstr>
    </vt:vector>
  </TitlesOfParts>
  <Company>Kela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Suomen perustulokokeilun 2017-18 alustavat tulokset</dc:title>
  <dc:creator>Ylikännö Minna</dc:creator>
  <cp:lastModifiedBy>Elina Aaltonen</cp:lastModifiedBy>
  <cp:revision>41</cp:revision>
  <dcterms:created xsi:type="dcterms:W3CDTF">2019-02-12T13:16:25Z</dcterms:created>
  <dcterms:modified xsi:type="dcterms:W3CDTF">2020-05-04T10:23:03Z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0x010100B5B0C7C8E89E4B24A1DD48391A5B64DF00104209A661E54CD587BC7C170A805A7500454E0162F076495CAB4EEC3F4AAFF96700F6C5A05895F9864EBAE8F69670070424</vt:lpwstr>
  </property>
</Properties>
</file>