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23"/>
  </p:notesMasterIdLst>
  <p:sldIdLst>
    <p:sldId id="257" r:id="rId6"/>
    <p:sldId id="303" r:id="rId7"/>
    <p:sldId id="281" r:id="rId8"/>
    <p:sldId id="306" r:id="rId9"/>
    <p:sldId id="284" r:id="rId10"/>
    <p:sldId id="304" r:id="rId11"/>
    <p:sldId id="271" r:id="rId12"/>
    <p:sldId id="273" r:id="rId13"/>
    <p:sldId id="275" r:id="rId14"/>
    <p:sldId id="274" r:id="rId15"/>
    <p:sldId id="300" r:id="rId16"/>
    <p:sldId id="301" r:id="rId17"/>
    <p:sldId id="302" r:id="rId18"/>
    <p:sldId id="297" r:id="rId19"/>
    <p:sldId id="272" r:id="rId20"/>
    <p:sldId id="292" r:id="rId21"/>
    <p:sldId id="290" r:id="rId22"/>
  </p:sldIdLst>
  <p:sldSz cx="12192000" cy="6858000"/>
  <p:notesSz cx="6858000" cy="9144000"/>
  <p:defaultText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varScale="1">
        <p:scale>
          <a:sx n="41" d="100"/>
          <a:sy n="41" d="100"/>
        </p:scale>
        <p:origin x="808" y="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4" d="100"/>
          <a:sy n="44" d="100"/>
        </p:scale>
        <p:origin x="2070"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C:\Users\W776UPV\AppData\Local\Microsoft\Windows\INetCache\Content.Outlook\QODZZ0U7\Perustoimeentulotuen_saajakotitaloudet_tuen_jakauma_20190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70C0"/>
            </a:solidFill>
            <a:ln>
              <a:solidFill>
                <a:srgbClr val="0070C0"/>
              </a:solidFill>
            </a:ln>
            <a:effectLst/>
          </c:spPr>
          <c:invertIfNegative val="0"/>
          <c:dLbls>
            <c:dLbl>
              <c:idx val="0"/>
              <c:tx>
                <c:rich>
                  <a:bodyPr/>
                  <a:lstStyle/>
                  <a:p>
                    <a:fld id="{FA562962-9370-42C7-844C-8B10BD88B351}" type="VALUE">
                      <a:rPr lang="en-US" baseline="0"/>
                      <a:pPr/>
                      <a:t>[ARVO]</a:t>
                    </a:fld>
                    <a:endParaRPr lang="fi-FI"/>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BF-49EC-BA26-383AC6531B54}"/>
                </c:ext>
              </c:extLst>
            </c:dLbl>
            <c:dLbl>
              <c:idx val="1"/>
              <c:tx>
                <c:rich>
                  <a:bodyPr/>
                  <a:lstStyle/>
                  <a:p>
                    <a:fld id="{FE3C1FE1-9728-4463-A49A-4805D22D3731}" type="VALUE">
                      <a:rPr lang="en-US" baseline="0"/>
                      <a:pPr/>
                      <a:t>[ARVO]</a:t>
                    </a:fld>
                    <a:endParaRPr lang="fi-FI"/>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BF-49EC-BA26-383AC6531B54}"/>
                </c:ext>
              </c:extLst>
            </c:dLbl>
            <c:dLbl>
              <c:idx val="2"/>
              <c:tx>
                <c:rich>
                  <a:bodyPr/>
                  <a:lstStyle/>
                  <a:p>
                    <a:fld id="{56FED349-0DE7-4F89-94A8-985BD68F3440}" type="VALUE">
                      <a:rPr lang="en-US" baseline="0"/>
                      <a:pPr/>
                      <a:t>[ARVO]</a:t>
                    </a:fld>
                    <a:endParaRPr lang="fi-FI"/>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1BF-49EC-BA26-383AC6531B54}"/>
                </c:ext>
              </c:extLst>
            </c:dLbl>
            <c:dLbl>
              <c:idx val="3"/>
              <c:tx>
                <c:rich>
                  <a:bodyPr/>
                  <a:lstStyle/>
                  <a:p>
                    <a:fld id="{771293A9-AD67-43F5-91D6-003CB9C8961D}" type="VALUE">
                      <a:rPr lang="en-US" baseline="0"/>
                      <a:pPr/>
                      <a:t>[ARVO]</a:t>
                    </a:fld>
                    <a:endParaRPr lang="fi-FI"/>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1BF-49EC-BA26-383AC6531B54}"/>
                </c:ext>
              </c:extLst>
            </c:dLbl>
            <c:dLbl>
              <c:idx val="4"/>
              <c:tx>
                <c:rich>
                  <a:bodyPr/>
                  <a:lstStyle/>
                  <a:p>
                    <a:fld id="{DDC38605-4E8D-4774-ADA7-A788D40B55D3}" type="VALUE">
                      <a:rPr lang="en-US" baseline="0"/>
                      <a:pPr/>
                      <a:t>[ARVO]</a:t>
                    </a:fld>
                    <a:endParaRPr lang="fi-FI"/>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1BF-49EC-BA26-383AC6531B54}"/>
                </c:ext>
              </c:extLst>
            </c:dLbl>
            <c:dLbl>
              <c:idx val="5"/>
              <c:tx>
                <c:rich>
                  <a:bodyPr/>
                  <a:lstStyle/>
                  <a:p>
                    <a:fld id="{5AC5B15B-EE05-4CC0-9A9B-E18320BD984D}" type="VALUE">
                      <a:rPr lang="en-US" baseline="0"/>
                      <a:pPr/>
                      <a:t>[ARVO]</a:t>
                    </a:fld>
                    <a:endParaRPr lang="fi-FI"/>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1BF-49EC-BA26-383AC6531B54}"/>
                </c:ext>
              </c:extLst>
            </c:dLbl>
            <c:dLbl>
              <c:idx val="6"/>
              <c:tx>
                <c:rich>
                  <a:bodyPr/>
                  <a:lstStyle/>
                  <a:p>
                    <a:fld id="{AC2267A1-8743-42A4-BFCE-452C7D194452}" type="VALUE">
                      <a:rPr lang="en-US" baseline="0"/>
                      <a:pPr/>
                      <a:t>[ARVO]</a:t>
                    </a:fld>
                    <a:endParaRPr lang="fi-FI"/>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1BF-49EC-BA26-383AC6531B5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70C0"/>
                    </a:solidFill>
                    <a:latin typeface="+mn-lt"/>
                    <a:ea typeface="+mn-ea"/>
                    <a:cs typeface="+mn-cs"/>
                  </a:defRPr>
                </a:pPr>
                <a:endParaRPr lang="fi-FI"/>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'[Totun kesto_saajakotitaloudet_2017-2019.xlsx]Sivu1_1'!$G$2:$G$8</c:f>
              <c:strCache>
                <c:ptCount val="7"/>
                <c:pt idx="0">
                  <c:v>1-3 kk</c:v>
                </c:pt>
                <c:pt idx="1">
                  <c:v>4-6 kk</c:v>
                </c:pt>
                <c:pt idx="2">
                  <c:v>7-9 kk</c:v>
                </c:pt>
                <c:pt idx="3">
                  <c:v>10-12 kk</c:v>
                </c:pt>
                <c:pt idx="4">
                  <c:v>13-18 kk</c:v>
                </c:pt>
                <c:pt idx="5">
                  <c:v>19-24 kk</c:v>
                </c:pt>
                <c:pt idx="6">
                  <c:v>25-36 kk</c:v>
                </c:pt>
              </c:strCache>
            </c:strRef>
          </c:cat>
          <c:val>
            <c:numRef>
              <c:f>'[Totun kesto_saajakotitaloudet_2017-2019.xlsx]Sivu1_1'!$I$2:$I$8</c:f>
              <c:numCache>
                <c:formatCode>0%</c:formatCode>
                <c:ptCount val="7"/>
                <c:pt idx="0">
                  <c:v>0.42223987638844346</c:v>
                </c:pt>
                <c:pt idx="1">
                  <c:v>0.16795793125564853</c:v>
                </c:pt>
                <c:pt idx="2">
                  <c:v>9.9337482872219468E-2</c:v>
                </c:pt>
                <c:pt idx="3">
                  <c:v>7.3503687939127135E-2</c:v>
                </c:pt>
                <c:pt idx="4">
                  <c:v>6.7272091192676603E-2</c:v>
                </c:pt>
                <c:pt idx="5">
                  <c:v>5.0603480948077317E-2</c:v>
                </c:pt>
                <c:pt idx="6">
                  <c:v>0.11908544940380747</c:v>
                </c:pt>
              </c:numCache>
            </c:numRef>
          </c:val>
          <c:extLst>
            <c:ext xmlns:c16="http://schemas.microsoft.com/office/drawing/2014/chart" uri="{C3380CC4-5D6E-409C-BE32-E72D297353CC}">
              <c16:uniqueId val="{00000007-91BF-49EC-BA26-383AC6531B54}"/>
            </c:ext>
          </c:extLst>
        </c:ser>
        <c:dLbls>
          <c:showLegendKey val="0"/>
          <c:showVal val="0"/>
          <c:showCatName val="0"/>
          <c:showSerName val="0"/>
          <c:showPercent val="0"/>
          <c:showBubbleSize val="0"/>
        </c:dLbls>
        <c:gapWidth val="219"/>
        <c:overlap val="-27"/>
        <c:axId val="31527023"/>
        <c:axId val="31519951"/>
      </c:barChart>
      <c:catAx>
        <c:axId val="31527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70C0"/>
                </a:solidFill>
                <a:latin typeface="+mn-lt"/>
                <a:ea typeface="+mn-ea"/>
                <a:cs typeface="+mn-cs"/>
              </a:defRPr>
            </a:pPr>
            <a:endParaRPr lang="fi-FI"/>
          </a:p>
        </c:txPr>
        <c:crossAx val="31519951"/>
        <c:crosses val="autoZero"/>
        <c:auto val="1"/>
        <c:lblAlgn val="ctr"/>
        <c:lblOffset val="100"/>
        <c:noMultiLvlLbl val="0"/>
      </c:catAx>
      <c:valAx>
        <c:axId val="31519951"/>
        <c:scaling>
          <c:orientation val="minMax"/>
        </c:scaling>
        <c:delete val="1"/>
        <c:axPos val="l"/>
        <c:numFmt formatCode="0%" sourceLinked="1"/>
        <c:majorTickMark val="none"/>
        <c:minorTickMark val="none"/>
        <c:tickLblPos val="nextTo"/>
        <c:crossAx val="315270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err="1"/>
              <a:t>Perustoimeentulotuen</a:t>
            </a:r>
            <a:r>
              <a:rPr lang="en-US" sz="2000" b="1" dirty="0"/>
              <a:t> </a:t>
            </a:r>
            <a:r>
              <a:rPr lang="en-US" sz="2000" b="1" dirty="0" err="1"/>
              <a:t>saajakotitaloudet</a:t>
            </a:r>
            <a:r>
              <a:rPr lang="en-US" sz="2000" b="1" dirty="0"/>
              <a:t> ja </a:t>
            </a:r>
            <a:r>
              <a:rPr lang="en-US" sz="2000" b="1" dirty="0" err="1"/>
              <a:t>maksetun</a:t>
            </a:r>
            <a:r>
              <a:rPr lang="en-US" sz="2000" b="1" dirty="0"/>
              <a:t> </a:t>
            </a:r>
            <a:r>
              <a:rPr lang="en-US" sz="2000" b="1" dirty="0" err="1"/>
              <a:t>perustoimeentulotuen</a:t>
            </a:r>
            <a:r>
              <a:rPr lang="en-US" sz="2000" b="1" dirty="0"/>
              <a:t> </a:t>
            </a:r>
            <a:r>
              <a:rPr lang="en-US" sz="2000" b="1" dirty="0" err="1"/>
              <a:t>määrä</a:t>
            </a:r>
            <a:r>
              <a:rPr lang="en-US" sz="2000" b="1" dirty="0"/>
              <a:t> </a:t>
            </a:r>
            <a:r>
              <a:rPr lang="en-US" sz="2000" b="1" dirty="0" err="1"/>
              <a:t>huhtikuussa</a:t>
            </a:r>
            <a:r>
              <a:rPr lang="en-US" sz="2000" b="1" dirty="0"/>
              <a:t> 2019</a:t>
            </a:r>
          </a:p>
        </c:rich>
      </c:tx>
      <c:layout>
        <c:manualLayout>
          <c:xMode val="edge"/>
          <c:yMode val="edge"/>
          <c:x val="0.1455283071507418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cat>
            <c:strRef>
              <c:f>Aineisto!$A$5:$A$35</c:f>
              <c:strCache>
                <c:ptCount val="31"/>
                <c:pt idx="0">
                  <c:v>Alle 50</c:v>
                </c:pt>
                <c:pt idx="1">
                  <c:v>50-99</c:v>
                </c:pt>
                <c:pt idx="2">
                  <c:v>100-149</c:v>
                </c:pt>
                <c:pt idx="3">
                  <c:v>150-199</c:v>
                </c:pt>
                <c:pt idx="4">
                  <c:v>200-249</c:v>
                </c:pt>
                <c:pt idx="5">
                  <c:v>250-299</c:v>
                </c:pt>
                <c:pt idx="6">
                  <c:v>300-349</c:v>
                </c:pt>
                <c:pt idx="7">
                  <c:v>350-399</c:v>
                </c:pt>
                <c:pt idx="8">
                  <c:v>400-449</c:v>
                </c:pt>
                <c:pt idx="9">
                  <c:v>450-499</c:v>
                </c:pt>
                <c:pt idx="10">
                  <c:v>500-549</c:v>
                </c:pt>
                <c:pt idx="11">
                  <c:v>550-599</c:v>
                </c:pt>
                <c:pt idx="12">
                  <c:v>600-649</c:v>
                </c:pt>
                <c:pt idx="13">
                  <c:v>650-699</c:v>
                </c:pt>
                <c:pt idx="14">
                  <c:v>700-749</c:v>
                </c:pt>
                <c:pt idx="15">
                  <c:v>750-799</c:v>
                </c:pt>
                <c:pt idx="16">
                  <c:v>800-849</c:v>
                </c:pt>
                <c:pt idx="17">
                  <c:v>850-899</c:v>
                </c:pt>
                <c:pt idx="18">
                  <c:v>900-949</c:v>
                </c:pt>
                <c:pt idx="19">
                  <c:v>950-999</c:v>
                </c:pt>
                <c:pt idx="20">
                  <c:v>1000-1049</c:v>
                </c:pt>
                <c:pt idx="21">
                  <c:v>1050-1099</c:v>
                </c:pt>
                <c:pt idx="22">
                  <c:v>1100-1149</c:v>
                </c:pt>
                <c:pt idx="23">
                  <c:v>1150-1199</c:v>
                </c:pt>
                <c:pt idx="24">
                  <c:v>1200-1249</c:v>
                </c:pt>
                <c:pt idx="25">
                  <c:v>1250-1299</c:v>
                </c:pt>
                <c:pt idx="26">
                  <c:v>1300-1349</c:v>
                </c:pt>
                <c:pt idx="27">
                  <c:v>1350-1399</c:v>
                </c:pt>
                <c:pt idx="28">
                  <c:v>1400-1449</c:v>
                </c:pt>
                <c:pt idx="29">
                  <c:v>1450-1499</c:v>
                </c:pt>
                <c:pt idx="30">
                  <c:v>1500-</c:v>
                </c:pt>
              </c:strCache>
            </c:strRef>
          </c:cat>
          <c:val>
            <c:numRef>
              <c:f>Aineisto!$B$5:$B$35</c:f>
              <c:numCache>
                <c:formatCode>#,##0</c:formatCode>
                <c:ptCount val="31"/>
                <c:pt idx="0">
                  <c:v>8438</c:v>
                </c:pt>
                <c:pt idx="1">
                  <c:v>9132</c:v>
                </c:pt>
                <c:pt idx="2">
                  <c:v>10295</c:v>
                </c:pt>
                <c:pt idx="3">
                  <c:v>11388</c:v>
                </c:pt>
                <c:pt idx="4">
                  <c:v>11765</c:v>
                </c:pt>
                <c:pt idx="5">
                  <c:v>11345</c:v>
                </c:pt>
                <c:pt idx="6">
                  <c:v>9070</c:v>
                </c:pt>
                <c:pt idx="7">
                  <c:v>9560</c:v>
                </c:pt>
                <c:pt idx="8">
                  <c:v>6364</c:v>
                </c:pt>
                <c:pt idx="9">
                  <c:v>7343</c:v>
                </c:pt>
                <c:pt idx="10">
                  <c:v>5301</c:v>
                </c:pt>
                <c:pt idx="11">
                  <c:v>5933</c:v>
                </c:pt>
                <c:pt idx="12">
                  <c:v>5538</c:v>
                </c:pt>
                <c:pt idx="13">
                  <c:v>5068</c:v>
                </c:pt>
                <c:pt idx="14">
                  <c:v>5034</c:v>
                </c:pt>
                <c:pt idx="15">
                  <c:v>4435</c:v>
                </c:pt>
                <c:pt idx="16">
                  <c:v>3760</c:v>
                </c:pt>
                <c:pt idx="17">
                  <c:v>2711</c:v>
                </c:pt>
                <c:pt idx="18">
                  <c:v>2183</c:v>
                </c:pt>
                <c:pt idx="19">
                  <c:v>1939</c:v>
                </c:pt>
                <c:pt idx="20">
                  <c:v>1505</c:v>
                </c:pt>
                <c:pt idx="21">
                  <c:v>1325</c:v>
                </c:pt>
                <c:pt idx="22">
                  <c:v>1078</c:v>
                </c:pt>
                <c:pt idx="23">
                  <c:v>946</c:v>
                </c:pt>
                <c:pt idx="24">
                  <c:v>734</c:v>
                </c:pt>
                <c:pt idx="25">
                  <c:v>638</c:v>
                </c:pt>
                <c:pt idx="26">
                  <c:v>513</c:v>
                </c:pt>
                <c:pt idx="27">
                  <c:v>445</c:v>
                </c:pt>
                <c:pt idx="28">
                  <c:v>382</c:v>
                </c:pt>
                <c:pt idx="29">
                  <c:v>334</c:v>
                </c:pt>
                <c:pt idx="30">
                  <c:v>2299</c:v>
                </c:pt>
              </c:numCache>
            </c:numRef>
          </c:val>
          <c:extLst>
            <c:ext xmlns:c16="http://schemas.microsoft.com/office/drawing/2014/chart" uri="{C3380CC4-5D6E-409C-BE32-E72D297353CC}">
              <c16:uniqueId val="{00000000-96A6-4087-A7F1-58F81D77E4B2}"/>
            </c:ext>
          </c:extLst>
        </c:ser>
        <c:dLbls>
          <c:showLegendKey val="0"/>
          <c:showVal val="0"/>
          <c:showCatName val="0"/>
          <c:showSerName val="0"/>
          <c:showPercent val="0"/>
          <c:showBubbleSize val="0"/>
        </c:dLbls>
        <c:gapWidth val="219"/>
        <c:overlap val="-27"/>
        <c:axId val="1576965648"/>
        <c:axId val="1576966064"/>
      </c:barChart>
      <c:catAx>
        <c:axId val="157696564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€/kk</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76966064"/>
        <c:crosses val="autoZero"/>
        <c:auto val="1"/>
        <c:lblAlgn val="ctr"/>
        <c:lblOffset val="100"/>
        <c:noMultiLvlLbl val="0"/>
      </c:catAx>
      <c:valAx>
        <c:axId val="1576966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Saajakotitalouksien lukumäärä</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76965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5B13C-49E7-4005-8155-8A2F507B68A4}" type="datetimeFigureOut">
              <a:rPr lang="fi-FI" smtClean="0"/>
              <a:t>4.5.2020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65232-B161-4965-981F-4109314DF917}" type="slidenum">
              <a:rPr lang="fi-FI" smtClean="0"/>
              <a:t>‹#›</a:t>
            </a:fld>
            <a:endParaRPr lang="fi-FI"/>
          </a:p>
        </p:txBody>
      </p:sp>
    </p:spTree>
    <p:extLst>
      <p:ext uri="{BB962C8B-B14F-4D97-AF65-F5344CB8AC3E}">
        <p14:creationId xmlns:p14="http://schemas.microsoft.com/office/powerpoint/2010/main" val="239334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1</a:t>
            </a:fld>
            <a:endParaRPr lang="fi-FI"/>
          </a:p>
        </p:txBody>
      </p:sp>
    </p:spTree>
    <p:extLst>
      <p:ext uri="{BB962C8B-B14F-4D97-AF65-F5344CB8AC3E}">
        <p14:creationId xmlns:p14="http://schemas.microsoft.com/office/powerpoint/2010/main" val="253119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10</a:t>
            </a:fld>
            <a:endParaRPr lang="fi-FI"/>
          </a:p>
        </p:txBody>
      </p:sp>
    </p:spTree>
    <p:extLst>
      <p:ext uri="{BB962C8B-B14F-4D97-AF65-F5344CB8AC3E}">
        <p14:creationId xmlns:p14="http://schemas.microsoft.com/office/powerpoint/2010/main" val="213489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11</a:t>
            </a:fld>
            <a:endParaRPr lang="fi-FI"/>
          </a:p>
        </p:txBody>
      </p:sp>
    </p:spTree>
    <p:extLst>
      <p:ext uri="{BB962C8B-B14F-4D97-AF65-F5344CB8AC3E}">
        <p14:creationId xmlns:p14="http://schemas.microsoft.com/office/powerpoint/2010/main" val="277353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12</a:t>
            </a:fld>
            <a:endParaRPr lang="fi-FI"/>
          </a:p>
        </p:txBody>
      </p:sp>
    </p:spTree>
    <p:extLst>
      <p:ext uri="{BB962C8B-B14F-4D97-AF65-F5344CB8AC3E}">
        <p14:creationId xmlns:p14="http://schemas.microsoft.com/office/powerpoint/2010/main" val="2184900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13</a:t>
            </a:fld>
            <a:endParaRPr lang="fi-FI"/>
          </a:p>
        </p:txBody>
      </p:sp>
    </p:spTree>
    <p:extLst>
      <p:ext uri="{BB962C8B-B14F-4D97-AF65-F5344CB8AC3E}">
        <p14:creationId xmlns:p14="http://schemas.microsoft.com/office/powerpoint/2010/main" val="2064603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14</a:t>
            </a:fld>
            <a:endParaRPr lang="fi-FI"/>
          </a:p>
        </p:txBody>
      </p:sp>
    </p:spTree>
    <p:extLst>
      <p:ext uri="{BB962C8B-B14F-4D97-AF65-F5344CB8AC3E}">
        <p14:creationId xmlns:p14="http://schemas.microsoft.com/office/powerpoint/2010/main" val="318238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15</a:t>
            </a:fld>
            <a:endParaRPr lang="fi-FI"/>
          </a:p>
        </p:txBody>
      </p:sp>
    </p:spTree>
    <p:extLst>
      <p:ext uri="{BB962C8B-B14F-4D97-AF65-F5344CB8AC3E}">
        <p14:creationId xmlns:p14="http://schemas.microsoft.com/office/powerpoint/2010/main" val="3139763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16</a:t>
            </a:fld>
            <a:endParaRPr lang="fi-FI"/>
          </a:p>
        </p:txBody>
      </p:sp>
    </p:spTree>
    <p:extLst>
      <p:ext uri="{BB962C8B-B14F-4D97-AF65-F5344CB8AC3E}">
        <p14:creationId xmlns:p14="http://schemas.microsoft.com/office/powerpoint/2010/main" val="3373101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17</a:t>
            </a:fld>
            <a:endParaRPr lang="fi-FI"/>
          </a:p>
        </p:txBody>
      </p:sp>
    </p:spTree>
    <p:extLst>
      <p:ext uri="{BB962C8B-B14F-4D97-AF65-F5344CB8AC3E}">
        <p14:creationId xmlns:p14="http://schemas.microsoft.com/office/powerpoint/2010/main" val="286630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endParaRPr lang="fi-FI" dirty="0"/>
          </a:p>
        </p:txBody>
      </p:sp>
      <p:sp>
        <p:nvSpPr>
          <p:cNvPr id="4" name="Dian numeron paikkamerkki 3"/>
          <p:cNvSpPr>
            <a:spLocks noGrp="1"/>
          </p:cNvSpPr>
          <p:nvPr>
            <p:ph type="sldNum" sz="quarter" idx="10"/>
          </p:nvPr>
        </p:nvSpPr>
        <p:spPr/>
        <p:txBody>
          <a:bodyPr/>
          <a:lstStyle/>
          <a:p>
            <a:fld id="{BA1026B8-3F90-4952-9EEF-C366A478F4AA}" type="slidenum">
              <a:rPr lang="fi-FI" smtClean="0"/>
              <a:t>2</a:t>
            </a:fld>
            <a:endParaRPr lang="fi-FI"/>
          </a:p>
        </p:txBody>
      </p:sp>
    </p:spTree>
    <p:extLst>
      <p:ext uri="{BB962C8B-B14F-4D97-AF65-F5344CB8AC3E}">
        <p14:creationId xmlns:p14="http://schemas.microsoft.com/office/powerpoint/2010/main" val="224682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3</a:t>
            </a:fld>
            <a:endParaRPr lang="fi-FI"/>
          </a:p>
        </p:txBody>
      </p:sp>
    </p:spTree>
    <p:extLst>
      <p:ext uri="{BB962C8B-B14F-4D97-AF65-F5344CB8AC3E}">
        <p14:creationId xmlns:p14="http://schemas.microsoft.com/office/powerpoint/2010/main" val="206046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4</a:t>
            </a:fld>
            <a:endParaRPr lang="fi-FI"/>
          </a:p>
        </p:txBody>
      </p:sp>
    </p:spTree>
    <p:extLst>
      <p:ext uri="{BB962C8B-B14F-4D97-AF65-F5344CB8AC3E}">
        <p14:creationId xmlns:p14="http://schemas.microsoft.com/office/powerpoint/2010/main" val="198563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5</a:t>
            </a:fld>
            <a:endParaRPr lang="fi-FI"/>
          </a:p>
        </p:txBody>
      </p:sp>
    </p:spTree>
    <p:extLst>
      <p:ext uri="{BB962C8B-B14F-4D97-AF65-F5344CB8AC3E}">
        <p14:creationId xmlns:p14="http://schemas.microsoft.com/office/powerpoint/2010/main" val="323293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6</a:t>
            </a:fld>
            <a:endParaRPr lang="fi-FI"/>
          </a:p>
        </p:txBody>
      </p:sp>
    </p:spTree>
    <p:extLst>
      <p:ext uri="{BB962C8B-B14F-4D97-AF65-F5344CB8AC3E}">
        <p14:creationId xmlns:p14="http://schemas.microsoft.com/office/powerpoint/2010/main" val="15039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7</a:t>
            </a:fld>
            <a:endParaRPr lang="fi-FI"/>
          </a:p>
        </p:txBody>
      </p:sp>
    </p:spTree>
    <p:extLst>
      <p:ext uri="{BB962C8B-B14F-4D97-AF65-F5344CB8AC3E}">
        <p14:creationId xmlns:p14="http://schemas.microsoft.com/office/powerpoint/2010/main" val="3450549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8</a:t>
            </a:fld>
            <a:endParaRPr lang="fi-FI"/>
          </a:p>
        </p:txBody>
      </p:sp>
    </p:spTree>
    <p:extLst>
      <p:ext uri="{BB962C8B-B14F-4D97-AF65-F5344CB8AC3E}">
        <p14:creationId xmlns:p14="http://schemas.microsoft.com/office/powerpoint/2010/main" val="1280802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8265232-B161-4965-981F-4109314DF917}" type="slidenum">
              <a:rPr lang="fi-FI" smtClean="0"/>
              <a:t>9</a:t>
            </a:fld>
            <a:endParaRPr lang="fi-FI"/>
          </a:p>
        </p:txBody>
      </p:sp>
    </p:spTree>
    <p:extLst>
      <p:ext uri="{BB962C8B-B14F-4D97-AF65-F5344CB8AC3E}">
        <p14:creationId xmlns:p14="http://schemas.microsoft.com/office/powerpoint/2010/main" val="3336726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bwMode="black">
          <a:xfrm>
            <a:off x="936000" y="1376712"/>
            <a:ext cx="4896544" cy="1152128"/>
          </a:xfrm>
        </p:spPr>
        <p:txBody>
          <a:bodyPr anchor="b">
            <a:noAutofit/>
          </a:bodyPr>
          <a:lstStyle>
            <a:lvl1pPr>
              <a:defRPr sz="4000"/>
            </a:lvl1pPr>
          </a:lstStyle>
          <a:p>
            <a:r>
              <a:rPr lang="fi-FI"/>
              <a:t>Muokkaa perustyyl. napsautt.</a:t>
            </a:r>
            <a:endParaRPr lang="fi-FI" dirty="0"/>
          </a:p>
        </p:txBody>
      </p:sp>
      <p:sp>
        <p:nvSpPr>
          <p:cNvPr id="3" name="Alaotsikko 2"/>
          <p:cNvSpPr>
            <a:spLocks noGrp="1"/>
          </p:cNvSpPr>
          <p:nvPr>
            <p:ph type="subTitle" idx="1"/>
          </p:nvPr>
        </p:nvSpPr>
        <p:spPr bwMode="black">
          <a:xfrm>
            <a:off x="936000" y="2541292"/>
            <a:ext cx="4896544" cy="864000"/>
          </a:xfrm>
        </p:spPr>
        <p:txBody>
          <a:bodyPr anchor="b">
            <a:noAutofit/>
          </a:bodyPr>
          <a:lstStyle>
            <a:lvl1pPr marL="0" indent="0" algn="l">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8" name="Suorakulmio 7">
            <a:extLst>
              <a:ext uri="{FF2B5EF4-FFF2-40B4-BE49-F238E27FC236}">
                <a16:creationId xmlns:a16="http://schemas.microsoft.com/office/drawing/2014/main" id="{6F361342-592A-43F3-95A5-5D5C0CB41488}"/>
              </a:ext>
            </a:extLst>
          </p:cNvPr>
          <p:cNvSpPr/>
          <p:nvPr/>
        </p:nvSpPr>
        <p:spPr>
          <a:xfrm>
            <a:off x="11832000" y="0"/>
            <a:ext cx="360000" cy="6876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883D27C8-8310-4E5B-B2AF-AD705DE7B70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440" y="5517232"/>
            <a:ext cx="1350000" cy="540000"/>
          </a:xfrm>
          <a:prstGeom prst="rect">
            <a:avLst/>
          </a:prstGeom>
        </p:spPr>
      </p:pic>
      <p:grpSp>
        <p:nvGrpSpPr>
          <p:cNvPr id="10" name="Ryhmä 9">
            <a:extLst>
              <a:ext uri="{FF2B5EF4-FFF2-40B4-BE49-F238E27FC236}">
                <a16:creationId xmlns:a16="http://schemas.microsoft.com/office/drawing/2014/main" id="{62DD8249-3CE6-455B-A6A0-E4981FDF48E2}"/>
              </a:ext>
            </a:extLst>
          </p:cNvPr>
          <p:cNvGrpSpPr/>
          <p:nvPr/>
        </p:nvGrpSpPr>
        <p:grpSpPr bwMode="white">
          <a:xfrm>
            <a:off x="-1200" y="0"/>
            <a:ext cx="12194400" cy="6876000"/>
            <a:chOff x="-1200" y="0"/>
            <a:chExt cx="12194400" cy="6876000"/>
          </a:xfrm>
        </p:grpSpPr>
        <p:sp>
          <p:nvSpPr>
            <p:cNvPr id="11" name="Suorakulmio 10">
              <a:extLst>
                <a:ext uri="{FF2B5EF4-FFF2-40B4-BE49-F238E27FC236}">
                  <a16:creationId xmlns:a16="http://schemas.microsoft.com/office/drawing/2014/main" id="{9720C727-D834-42B4-BDB4-0D3E150E9AB2}"/>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3851D55-3BF3-4DA0-A760-6BAC01FE19CE}"/>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429598BD-C80D-4DDB-973D-8F8D44F11BDD}"/>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D62F4F89-15E3-413D-8AAE-0E815D0561E4}"/>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4" name="Päivämäärän paikkamerkki 3">
            <a:extLst>
              <a:ext uri="{FF2B5EF4-FFF2-40B4-BE49-F238E27FC236}">
                <a16:creationId xmlns:a16="http://schemas.microsoft.com/office/drawing/2014/main" id="{11A173ED-014C-4EFB-92DF-A35D1FB266C8}"/>
              </a:ext>
            </a:extLst>
          </p:cNvPr>
          <p:cNvSpPr>
            <a:spLocks noGrp="1"/>
          </p:cNvSpPr>
          <p:nvPr>
            <p:ph type="dt" sz="half" idx="10"/>
          </p:nvPr>
        </p:nvSpPr>
        <p:spPr/>
        <p:txBody>
          <a:bodyPr/>
          <a:lstStyle>
            <a:lvl1pPr>
              <a:defRPr>
                <a:noFill/>
              </a:defRPr>
            </a:lvl1pPr>
          </a:lstStyle>
          <a:p>
            <a:fld id="{1DCA952E-994A-4FC4-A845-4F7DBA9AF943}" type="datetimeFigureOut">
              <a:rPr lang="fi-FI" smtClean="0"/>
              <a:t>4.5.2020</a:t>
            </a:fld>
            <a:endParaRPr lang="fi-FI"/>
          </a:p>
        </p:txBody>
      </p:sp>
      <p:sp>
        <p:nvSpPr>
          <p:cNvPr id="5" name="Alatunnisteen paikkamerkki 4">
            <a:extLst>
              <a:ext uri="{FF2B5EF4-FFF2-40B4-BE49-F238E27FC236}">
                <a16:creationId xmlns:a16="http://schemas.microsoft.com/office/drawing/2014/main" id="{C872C4C4-959A-4566-8108-7B868A7F3C13}"/>
              </a:ext>
            </a:extLst>
          </p:cNvPr>
          <p:cNvSpPr>
            <a:spLocks noGrp="1"/>
          </p:cNvSpPr>
          <p:nvPr>
            <p:ph type="ftr" sz="quarter" idx="11"/>
          </p:nvPr>
        </p:nvSpPr>
        <p:spPr/>
        <p:txBody>
          <a:bodyPr/>
          <a:lstStyle>
            <a:lvl1pPr>
              <a:defRPr>
                <a:noFill/>
              </a:defRPr>
            </a:lvl1pPr>
          </a:lstStyle>
          <a:p>
            <a:endParaRPr lang="fi-FI"/>
          </a:p>
        </p:txBody>
      </p:sp>
      <p:sp>
        <p:nvSpPr>
          <p:cNvPr id="6" name="Dian numeron paikkamerkki 5">
            <a:extLst>
              <a:ext uri="{FF2B5EF4-FFF2-40B4-BE49-F238E27FC236}">
                <a16:creationId xmlns:a16="http://schemas.microsoft.com/office/drawing/2014/main" id="{EE6B517B-2AF1-48C3-8C47-5F0B4A63E891}"/>
              </a:ext>
            </a:extLst>
          </p:cNvPr>
          <p:cNvSpPr>
            <a:spLocks noGrp="1"/>
          </p:cNvSpPr>
          <p:nvPr>
            <p:ph type="sldNum" sz="quarter" idx="12"/>
          </p:nvPr>
        </p:nvSpPr>
        <p:spPr/>
        <p:txBody>
          <a:bodyPr/>
          <a:lstStyle>
            <a:lvl1pPr>
              <a:defRPr>
                <a:noFill/>
              </a:defRPr>
            </a:lvl1pPr>
          </a:lstStyle>
          <a:p>
            <a:fld id="{C05CDAC3-EE30-4D66-9687-E21E71179446}" type="slidenum">
              <a:rPr lang="fi-FI" smtClean="0"/>
              <a:t>‹#›</a:t>
            </a:fld>
            <a:endParaRPr lang="fi-FI"/>
          </a:p>
        </p:txBody>
      </p:sp>
    </p:spTree>
    <p:extLst>
      <p:ext uri="{BB962C8B-B14F-4D97-AF65-F5344CB8AC3E}">
        <p14:creationId xmlns:p14="http://schemas.microsoft.com/office/powerpoint/2010/main" val="164546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sisältö 2">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935999" y="1692000"/>
            <a:ext cx="5291999" cy="4176000"/>
          </a:xfrm>
        </p:spPr>
        <p:txBody>
          <a:bodyPr/>
          <a:lstStyle>
            <a:lvl1pPr>
              <a:defRPr sz="2400"/>
            </a:lvl1pPr>
            <a:lvl2pPr>
              <a:defRPr sz="2000"/>
            </a:lvl2pPr>
            <a:lvl3pPr>
              <a:defRPr sz="1800"/>
            </a:lvl3pPr>
            <a:lvl4pPr>
              <a:defRPr sz="1800"/>
            </a:lvl4pPr>
            <a:lvl5pPr>
              <a:defRPr sz="1800"/>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1DCA952E-994A-4FC4-A845-4F7DBA9AF943}" type="datetimeFigureOut">
              <a:rPr lang="fi-FI" smtClean="0"/>
              <a:t>4.5.2020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05CDAC3-EE30-4D66-9687-E21E71179446}" type="slidenum">
              <a:rPr lang="fi-FI" smtClean="0"/>
              <a:t>‹#›</a:t>
            </a:fld>
            <a:endParaRPr lang="fi-FI"/>
          </a:p>
        </p:txBody>
      </p:sp>
      <p:sp>
        <p:nvSpPr>
          <p:cNvPr id="8" name="Suorakulmio 7">
            <a:extLst>
              <a:ext uri="{FF2B5EF4-FFF2-40B4-BE49-F238E27FC236}">
                <a16:creationId xmlns:a16="http://schemas.microsoft.com/office/drawing/2014/main" id="{A9D7D629-6A64-49A2-A4F8-B706DCB4D13E}"/>
              </a:ext>
            </a:extLst>
          </p:cNvPr>
          <p:cNvSpPr/>
          <p:nvPr/>
        </p:nvSpPr>
        <p:spPr bwMode="hidden">
          <a:xfrm>
            <a:off x="6912000" y="360000"/>
            <a:ext cx="4914600" cy="5517272"/>
          </a:xfrm>
          <a:prstGeom prst="rect">
            <a:avLst/>
          </a:prstGeom>
          <a:solidFill>
            <a:srgbClr val="0EB24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tsikko 9">
            <a:extLst>
              <a:ext uri="{FF2B5EF4-FFF2-40B4-BE49-F238E27FC236}">
                <a16:creationId xmlns:a16="http://schemas.microsoft.com/office/drawing/2014/main" id="{0FE787D8-99A6-43C4-A221-9A76FC349A7B}"/>
              </a:ext>
            </a:extLst>
          </p:cNvPr>
          <p:cNvSpPr>
            <a:spLocks noGrp="1"/>
          </p:cNvSpPr>
          <p:nvPr>
            <p:ph type="title"/>
          </p:nvPr>
        </p:nvSpPr>
        <p:spPr>
          <a:xfrm>
            <a:off x="935999" y="378000"/>
            <a:ext cx="5291999" cy="1008000"/>
          </a:xfrm>
        </p:spPr>
        <p:txBody>
          <a:bodyPr/>
          <a:lstStyle/>
          <a:p>
            <a:r>
              <a:rPr lang="fi-FI"/>
              <a:t>Muokkaa perustyyl. napsautt.</a:t>
            </a:r>
            <a:endParaRPr lang="fi-FI" dirty="0"/>
          </a:p>
        </p:txBody>
      </p:sp>
      <p:pic>
        <p:nvPicPr>
          <p:cNvPr id="11" name="Kuva 10">
            <a:extLst>
              <a:ext uri="{FF2B5EF4-FFF2-40B4-BE49-F238E27FC236}">
                <a16:creationId xmlns:a16="http://schemas.microsoft.com/office/drawing/2014/main" id="{4515B2A6-0D35-4113-BBCB-A2DF890EACEE}"/>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6726381" y="176926"/>
            <a:ext cx="5489619" cy="5521443"/>
          </a:xfrm>
          <a:prstGeom prst="rect">
            <a:avLst/>
          </a:prstGeom>
        </p:spPr>
      </p:pic>
    </p:spTree>
    <p:extLst>
      <p:ext uri="{BB962C8B-B14F-4D97-AF65-F5344CB8AC3E}">
        <p14:creationId xmlns:p14="http://schemas.microsoft.com/office/powerpoint/2010/main" val="251159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6251209" y="1692000"/>
            <a:ext cx="5555391" cy="4176000"/>
          </a:xfrm>
        </p:spPr>
        <p:txBody>
          <a:bodyPr/>
          <a:lstStyle>
            <a:lvl1pPr>
              <a:defRPr sz="2400"/>
            </a:lvl1pPr>
            <a:lvl2pPr>
              <a:defRPr sz="2000"/>
            </a:lvl2pPr>
            <a:lvl3pPr>
              <a:defRPr sz="1800"/>
            </a:lvl3pPr>
            <a:lvl4pPr>
              <a:defRPr sz="1800"/>
            </a:lvl4pPr>
            <a:lvl5pPr>
              <a:defRPr sz="1800"/>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1DCA952E-994A-4FC4-A845-4F7DBA9AF943}" type="datetimeFigureOut">
              <a:rPr lang="fi-FI" smtClean="0"/>
              <a:t>4.5.2020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05CDAC3-EE30-4D66-9687-E21E71179446}" type="slidenum">
              <a:rPr lang="fi-FI" smtClean="0"/>
              <a:t>‹#›</a:t>
            </a:fld>
            <a:endParaRPr lang="fi-FI"/>
          </a:p>
        </p:txBody>
      </p:sp>
      <p:sp>
        <p:nvSpPr>
          <p:cNvPr id="8" name="Suorakulmio 7">
            <a:extLst>
              <a:ext uri="{FF2B5EF4-FFF2-40B4-BE49-F238E27FC236}">
                <a16:creationId xmlns:a16="http://schemas.microsoft.com/office/drawing/2014/main" id="{A9D7D629-6A64-49A2-A4F8-B706DCB4D13E}"/>
              </a:ext>
            </a:extLst>
          </p:cNvPr>
          <p:cNvSpPr/>
          <p:nvPr/>
        </p:nvSpPr>
        <p:spPr bwMode="hidden">
          <a:xfrm>
            <a:off x="360000" y="360000"/>
            <a:ext cx="4914600" cy="5517272"/>
          </a:xfrm>
          <a:prstGeom prst="rect">
            <a:avLst/>
          </a:prstGeom>
          <a:solidFill>
            <a:srgbClr val="FDB91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tsikko 9">
            <a:extLst>
              <a:ext uri="{FF2B5EF4-FFF2-40B4-BE49-F238E27FC236}">
                <a16:creationId xmlns:a16="http://schemas.microsoft.com/office/drawing/2014/main" id="{0FE787D8-99A6-43C4-A221-9A76FC349A7B}"/>
              </a:ext>
            </a:extLst>
          </p:cNvPr>
          <p:cNvSpPr>
            <a:spLocks noGrp="1"/>
          </p:cNvSpPr>
          <p:nvPr>
            <p:ph type="title"/>
          </p:nvPr>
        </p:nvSpPr>
        <p:spPr>
          <a:xfrm>
            <a:off x="6251209" y="378000"/>
            <a:ext cx="5555391" cy="1008000"/>
          </a:xfrm>
        </p:spPr>
        <p:txBody>
          <a:bodyPr/>
          <a:lstStyle/>
          <a:p>
            <a:r>
              <a:rPr lang="fi-FI"/>
              <a:t>Muokkaa perustyyl. napsautt.</a:t>
            </a:r>
            <a:endParaRPr lang="fi-FI" dirty="0"/>
          </a:p>
        </p:txBody>
      </p:sp>
      <p:pic>
        <p:nvPicPr>
          <p:cNvPr id="9" name="Kuva 8">
            <a:extLst>
              <a:ext uri="{FF2B5EF4-FFF2-40B4-BE49-F238E27FC236}">
                <a16:creationId xmlns:a16="http://schemas.microsoft.com/office/drawing/2014/main" id="{B0A54A80-B5EB-44B0-9D42-0E0F5BA5E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700" y="980728"/>
            <a:ext cx="3865199" cy="4395597"/>
          </a:xfrm>
          <a:prstGeom prst="rect">
            <a:avLst/>
          </a:prstGeom>
        </p:spPr>
      </p:pic>
    </p:spTree>
    <p:extLst>
      <p:ext uri="{BB962C8B-B14F-4D97-AF65-F5344CB8AC3E}">
        <p14:creationId xmlns:p14="http://schemas.microsoft.com/office/powerpoint/2010/main" val="37568302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endParaRPr lang="fi-FI" dirty="0"/>
          </a:p>
        </p:txBody>
      </p:sp>
      <p:sp>
        <p:nvSpPr>
          <p:cNvPr id="3" name="Tekstin paikkamerkki 2"/>
          <p:cNvSpPr>
            <a:spLocks noGrp="1"/>
          </p:cNvSpPr>
          <p:nvPr>
            <p:ph type="body" idx="1"/>
          </p:nvPr>
        </p:nvSpPr>
        <p:spPr>
          <a:xfrm>
            <a:off x="936000" y="1692000"/>
            <a:ext cx="5040000" cy="396000"/>
          </a:xfrm>
        </p:spPr>
        <p:txBody>
          <a:bodyPr anchor="b">
            <a:noAutofit/>
          </a:bodyPr>
          <a:lstStyle>
            <a:lvl1pPr marL="0" indent="0">
              <a:buNone/>
              <a:defRPr sz="2400" b="0">
                <a:solidFill>
                  <a:srgbClr val="003580"/>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a:t>Muokkaa tekstin perustyylejä</a:t>
            </a:r>
          </a:p>
        </p:txBody>
      </p:sp>
      <p:sp>
        <p:nvSpPr>
          <p:cNvPr id="4" name="Sisällön paikkamerkki 3"/>
          <p:cNvSpPr>
            <a:spLocks noGrp="1"/>
          </p:cNvSpPr>
          <p:nvPr>
            <p:ph sz="half" idx="2"/>
          </p:nvPr>
        </p:nvSpPr>
        <p:spPr>
          <a:xfrm>
            <a:off x="936000" y="2120396"/>
            <a:ext cx="5040000" cy="3744000"/>
          </a:xfrm>
        </p:spPr>
        <p:txBody>
          <a:bodyPr/>
          <a:lstStyle>
            <a:lvl1pPr>
              <a:defRPr sz="2400"/>
            </a:lvl1pPr>
            <a:lvl2pPr>
              <a:defRPr sz="2000"/>
            </a:lvl2pPr>
            <a:lvl3pPr>
              <a:defRPr sz="1800"/>
            </a:lvl3pPr>
            <a:lvl4pPr>
              <a:defRPr sz="1800"/>
            </a:lvl4pPr>
            <a:lvl5pPr>
              <a:defRPr sz="1800"/>
            </a:lvl5pPr>
            <a:lvl6pPr>
              <a:defRPr sz="2133"/>
            </a:lvl6pPr>
            <a:lvl7pPr>
              <a:defRPr sz="2133"/>
            </a:lvl7pPr>
            <a:lvl8pPr>
              <a:defRPr sz="2133"/>
            </a:lvl8pPr>
            <a:lvl9pPr>
              <a:defRPr sz="2133"/>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228000" y="1692000"/>
            <a:ext cx="5040000" cy="396000"/>
          </a:xfrm>
        </p:spPr>
        <p:txBody>
          <a:bodyPr anchor="b">
            <a:noAutofit/>
          </a:bodyPr>
          <a:lstStyle>
            <a:lvl1pPr marL="0" indent="0">
              <a:buNone/>
              <a:defRPr sz="2400" b="0">
                <a:solidFill>
                  <a:srgbClr val="003580"/>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a:t>Muokkaa tekstin perustyylejä</a:t>
            </a:r>
          </a:p>
        </p:txBody>
      </p:sp>
      <p:sp>
        <p:nvSpPr>
          <p:cNvPr id="6" name="Sisällön paikkamerkki 5"/>
          <p:cNvSpPr>
            <a:spLocks noGrp="1"/>
          </p:cNvSpPr>
          <p:nvPr>
            <p:ph sz="quarter" idx="4"/>
          </p:nvPr>
        </p:nvSpPr>
        <p:spPr>
          <a:xfrm>
            <a:off x="6228000" y="2120396"/>
            <a:ext cx="5040000" cy="3744000"/>
          </a:xfrm>
        </p:spPr>
        <p:txBody>
          <a:bodyPr/>
          <a:lstStyle>
            <a:lvl1pPr>
              <a:defRPr sz="2400"/>
            </a:lvl1pPr>
            <a:lvl2pPr>
              <a:defRPr sz="2000"/>
            </a:lvl2pPr>
            <a:lvl3pPr>
              <a:defRPr sz="1800"/>
            </a:lvl3pPr>
            <a:lvl4pPr>
              <a:defRPr sz="1800"/>
            </a:lvl4pPr>
            <a:lvl5pPr>
              <a:defRPr sz="1800"/>
            </a:lvl5pPr>
            <a:lvl6pPr>
              <a:defRPr sz="2133"/>
            </a:lvl6pPr>
            <a:lvl7pPr>
              <a:defRPr sz="2133"/>
            </a:lvl7pPr>
            <a:lvl8pPr>
              <a:defRPr sz="2133"/>
            </a:lvl8pPr>
            <a:lvl9pPr>
              <a:defRPr sz="2133"/>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fld id="{1DCA952E-994A-4FC4-A845-4F7DBA9AF943}" type="datetimeFigureOut">
              <a:rPr lang="fi-FI" smtClean="0"/>
              <a:t>4.5.2020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C05CDAC3-EE30-4D66-9687-E21E71179446}" type="slidenum">
              <a:rPr lang="fi-FI" smtClean="0"/>
              <a:t>‹#›</a:t>
            </a:fld>
            <a:endParaRPr lang="fi-FI"/>
          </a:p>
        </p:txBody>
      </p:sp>
    </p:spTree>
    <p:extLst>
      <p:ext uri="{BB962C8B-B14F-4D97-AF65-F5344CB8AC3E}">
        <p14:creationId xmlns:p14="http://schemas.microsoft.com/office/powerpoint/2010/main" val="3050734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tailu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717E30-B897-409A-A1F9-0C18811914A9}"/>
              </a:ext>
            </a:extLst>
          </p:cNvPr>
          <p:cNvSpPr>
            <a:spLocks noGrp="1"/>
          </p:cNvSpPr>
          <p:nvPr>
            <p:ph type="title"/>
          </p:nvPr>
        </p:nvSpPr>
        <p:spPr>
          <a:xfrm>
            <a:off x="935999" y="828000"/>
            <a:ext cx="4320000" cy="792000"/>
          </a:xfrm>
        </p:spPr>
        <p:txBody>
          <a:bodyPr/>
          <a:lstStyle>
            <a:lvl1pPr>
              <a:lnSpc>
                <a:spcPct val="100000"/>
              </a:lnSpc>
              <a:defRPr sz="2400"/>
            </a:lvl1pPr>
          </a:lstStyle>
          <a:p>
            <a:r>
              <a:rPr lang="fi-FI"/>
              <a:t>Muokkaa perustyyl. napsautt.</a:t>
            </a:r>
            <a:endParaRPr lang="fi-FI" dirty="0"/>
          </a:p>
        </p:txBody>
      </p:sp>
      <p:sp>
        <p:nvSpPr>
          <p:cNvPr id="6" name="Sisällön paikkamerkki 5"/>
          <p:cNvSpPr>
            <a:spLocks noGrp="1"/>
          </p:cNvSpPr>
          <p:nvPr>
            <p:ph sz="quarter" idx="4"/>
          </p:nvPr>
        </p:nvSpPr>
        <p:spPr>
          <a:xfrm>
            <a:off x="936000" y="1692000"/>
            <a:ext cx="4320000" cy="3537200"/>
          </a:xfrm>
        </p:spPr>
        <p:txBody>
          <a:bodyPr/>
          <a:lstStyle>
            <a:lvl1pPr marL="180000" indent="-180000">
              <a:buClr>
                <a:srgbClr val="0EB24C"/>
              </a:buClr>
              <a:buFont typeface="Arial" panose="020B0604020202020204" pitchFamily="34" charset="0"/>
              <a:buChar char="•"/>
              <a:defRPr sz="1600"/>
            </a:lvl1pPr>
            <a:lvl2pPr marL="360000" indent="-180000">
              <a:buClr>
                <a:srgbClr val="0EB24C"/>
              </a:buClr>
              <a:buFont typeface="Arial" panose="020B0604020202020204" pitchFamily="34" charset="0"/>
              <a:buChar char="•"/>
              <a:defRPr sz="1600"/>
            </a:lvl2pPr>
            <a:lvl3pPr marL="540000" indent="-180000">
              <a:buClr>
                <a:srgbClr val="0EB24C"/>
              </a:buClr>
              <a:buFont typeface="Arial" panose="020B0604020202020204" pitchFamily="34" charset="0"/>
              <a:buChar char="•"/>
              <a:defRPr sz="1600"/>
            </a:lvl3pPr>
            <a:lvl4pPr marL="720000" indent="-180000">
              <a:buClr>
                <a:srgbClr val="0EB24C"/>
              </a:buClr>
              <a:buFont typeface="Arial" panose="020B0604020202020204" pitchFamily="34" charset="0"/>
              <a:buChar char="•"/>
              <a:defRPr sz="1600"/>
            </a:lvl4pPr>
            <a:lvl5pPr marL="900000" indent="-180000">
              <a:buClr>
                <a:srgbClr val="0EB24C"/>
              </a:buClr>
              <a:buFont typeface="Arial" panose="020B0604020202020204" pitchFamily="34" charset="0"/>
              <a:buChar char="•"/>
              <a:defRPr sz="1600"/>
            </a:lvl5pPr>
            <a:lvl6pPr>
              <a:defRPr sz="2133"/>
            </a:lvl6pPr>
            <a:lvl7pPr>
              <a:defRPr sz="2133"/>
            </a:lvl7pPr>
            <a:lvl8pPr>
              <a:defRPr sz="2133"/>
            </a:lvl8pPr>
            <a:lvl9pPr>
              <a:defRPr sz="2133"/>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912000" y="828000"/>
            <a:ext cx="4320000" cy="792088"/>
          </a:xfrm>
        </p:spPr>
        <p:txBody>
          <a:bodyPr anchor="b">
            <a:noAutofit/>
          </a:bodyPr>
          <a:lstStyle>
            <a:lvl1pPr marL="0" indent="0">
              <a:spcAft>
                <a:spcPts val="0"/>
              </a:spcAft>
              <a:buNone/>
              <a:defRPr sz="2400" b="0">
                <a:solidFill>
                  <a:srgbClr val="003580"/>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a:t>Muokkaa tekstin perustyylejä</a:t>
            </a:r>
          </a:p>
        </p:txBody>
      </p:sp>
      <p:sp>
        <p:nvSpPr>
          <p:cNvPr id="11" name="Sisällön paikkamerkki 3">
            <a:extLst>
              <a:ext uri="{FF2B5EF4-FFF2-40B4-BE49-F238E27FC236}">
                <a16:creationId xmlns:a16="http://schemas.microsoft.com/office/drawing/2014/main" id="{F589741B-3B6F-4594-A3EF-47E9AD3C93AF}"/>
              </a:ext>
            </a:extLst>
          </p:cNvPr>
          <p:cNvSpPr>
            <a:spLocks noGrp="1"/>
          </p:cNvSpPr>
          <p:nvPr>
            <p:ph sz="half" idx="13"/>
          </p:nvPr>
        </p:nvSpPr>
        <p:spPr>
          <a:xfrm>
            <a:off x="6912000" y="1692000"/>
            <a:ext cx="4319999" cy="3538214"/>
          </a:xfrm>
        </p:spPr>
        <p:txBody>
          <a:bodyPr/>
          <a:lstStyle>
            <a:lvl1pPr marL="180000" indent="-180000">
              <a:buClr>
                <a:srgbClr val="0EB24C"/>
              </a:buClr>
              <a:defRPr sz="1600"/>
            </a:lvl1pPr>
            <a:lvl2pPr marL="360000" indent="-180000">
              <a:buClr>
                <a:srgbClr val="0EB24C"/>
              </a:buClr>
              <a:defRPr sz="1600"/>
            </a:lvl2pPr>
            <a:lvl3pPr marL="540000" indent="-180000">
              <a:buClr>
                <a:srgbClr val="0EB24C"/>
              </a:buClr>
              <a:buFont typeface="Arial" panose="020B0604020202020204" pitchFamily="34" charset="0"/>
              <a:buChar char="•"/>
              <a:defRPr sz="1600"/>
            </a:lvl3pPr>
            <a:lvl4pPr marL="720000" indent="-180000">
              <a:buClr>
                <a:srgbClr val="0EB24C"/>
              </a:buClr>
              <a:buFont typeface="Arial" panose="020B0604020202020204" pitchFamily="34" charset="0"/>
              <a:buChar char="•"/>
              <a:defRPr sz="1600"/>
            </a:lvl4pPr>
            <a:lvl5pPr marL="900000" indent="-180000">
              <a:buClr>
                <a:srgbClr val="0EB24C"/>
              </a:buClr>
              <a:buFont typeface="Arial" panose="020B0604020202020204" pitchFamily="34" charset="0"/>
              <a:buChar char="•"/>
              <a:defRPr sz="1600"/>
            </a:lvl5pPr>
            <a:lvl6pPr>
              <a:defRPr sz="2133"/>
            </a:lvl6pPr>
            <a:lvl7pPr>
              <a:defRPr sz="2133"/>
            </a:lvl7pPr>
            <a:lvl8pPr>
              <a:defRPr sz="2133"/>
            </a:lvl8pPr>
            <a:lvl9pPr>
              <a:defRPr sz="2133"/>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fld id="{1DCA952E-994A-4FC4-A845-4F7DBA9AF943}" type="datetimeFigureOut">
              <a:rPr lang="fi-FI" smtClean="0"/>
              <a:t>4.5.2020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C05CDAC3-EE30-4D66-9687-E21E71179446}" type="slidenum">
              <a:rPr lang="fi-FI" smtClean="0"/>
              <a:t>‹#›</a:t>
            </a:fld>
            <a:endParaRPr lang="fi-FI"/>
          </a:p>
        </p:txBody>
      </p:sp>
      <p:cxnSp>
        <p:nvCxnSpPr>
          <p:cNvPr id="10" name="Suora yhdysviiva 9">
            <a:extLst>
              <a:ext uri="{FF2B5EF4-FFF2-40B4-BE49-F238E27FC236}">
                <a16:creationId xmlns:a16="http://schemas.microsoft.com/office/drawing/2014/main" id="{77FDF3C5-D94B-476A-A6C1-DB6382139E8E}"/>
              </a:ext>
            </a:extLst>
          </p:cNvPr>
          <p:cNvCxnSpPr>
            <a:cxnSpLocks/>
          </p:cNvCxnSpPr>
          <p:nvPr/>
        </p:nvCxnSpPr>
        <p:spPr>
          <a:xfrm>
            <a:off x="6096000" y="836712"/>
            <a:ext cx="0" cy="4468180"/>
          </a:xfrm>
          <a:prstGeom prst="line">
            <a:avLst/>
          </a:prstGeom>
          <a:ln w="15875">
            <a:solidFill>
              <a:srgbClr val="00358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412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ljä kohta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1DCA952E-994A-4FC4-A845-4F7DBA9AF943}" type="datetimeFigureOut">
              <a:rPr lang="fi-FI" smtClean="0"/>
              <a:t>4.5.2020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05CDAC3-EE30-4D66-9687-E21E71179446}" type="slidenum">
              <a:rPr lang="fi-FI" smtClean="0"/>
              <a:t>‹#›</a:t>
            </a:fld>
            <a:endParaRPr lang="fi-FI"/>
          </a:p>
        </p:txBody>
      </p:sp>
      <p:sp>
        <p:nvSpPr>
          <p:cNvPr id="26" name="Otsikko 25">
            <a:extLst>
              <a:ext uri="{FF2B5EF4-FFF2-40B4-BE49-F238E27FC236}">
                <a16:creationId xmlns:a16="http://schemas.microsoft.com/office/drawing/2014/main" id="{644CDF02-6504-41F8-B4FE-0DA176E553E2}"/>
              </a:ext>
            </a:extLst>
          </p:cNvPr>
          <p:cNvSpPr>
            <a:spLocks noGrp="1"/>
          </p:cNvSpPr>
          <p:nvPr>
            <p:ph type="title"/>
          </p:nvPr>
        </p:nvSpPr>
        <p:spPr/>
        <p:txBody>
          <a:bodyPr/>
          <a:lstStyle/>
          <a:p>
            <a:r>
              <a:rPr lang="fi-FI"/>
              <a:t>Muokkaa perustyyl. napsautt.</a:t>
            </a:r>
          </a:p>
        </p:txBody>
      </p:sp>
      <p:sp>
        <p:nvSpPr>
          <p:cNvPr id="3" name="Tekstin paikkamerkki 2">
            <a:extLst>
              <a:ext uri="{FF2B5EF4-FFF2-40B4-BE49-F238E27FC236}">
                <a16:creationId xmlns:a16="http://schemas.microsoft.com/office/drawing/2014/main" id="{3BE73736-6EA4-4426-936B-511BFC15417A}"/>
              </a:ext>
            </a:extLst>
          </p:cNvPr>
          <p:cNvSpPr>
            <a:spLocks noGrp="1"/>
          </p:cNvSpPr>
          <p:nvPr>
            <p:ph type="body" sz="quarter" idx="17" hasCustomPrompt="1"/>
          </p:nvPr>
        </p:nvSpPr>
        <p:spPr>
          <a:xfrm>
            <a:off x="935999" y="1646016"/>
            <a:ext cx="936000" cy="936000"/>
          </a:xfrm>
          <a:prstGeom prst="ellipse">
            <a:avLst/>
          </a:prstGeom>
          <a:solidFill>
            <a:srgbClr val="0EB24C"/>
          </a:solidFill>
        </p:spPr>
        <p:txBody>
          <a:bodyPr anchor="ctr"/>
          <a:lstStyle>
            <a:lvl1pPr marL="0" indent="0" algn="ctr">
              <a:buNone/>
              <a:defRPr>
                <a:solidFill>
                  <a:schemeClr val="bg1"/>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1</a:t>
            </a:r>
          </a:p>
        </p:txBody>
      </p:sp>
      <p:sp>
        <p:nvSpPr>
          <p:cNvPr id="30" name="Tekstin paikkamerkki 16">
            <a:extLst>
              <a:ext uri="{FF2B5EF4-FFF2-40B4-BE49-F238E27FC236}">
                <a16:creationId xmlns:a16="http://schemas.microsoft.com/office/drawing/2014/main" id="{11592A8B-A886-4C0B-A780-4917685FE656}"/>
              </a:ext>
            </a:extLst>
          </p:cNvPr>
          <p:cNvSpPr>
            <a:spLocks noGrp="1"/>
          </p:cNvSpPr>
          <p:nvPr>
            <p:ph type="body" sz="quarter" idx="13"/>
          </p:nvPr>
        </p:nvSpPr>
        <p:spPr>
          <a:xfrm>
            <a:off x="2160000" y="1646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6" name="Tekstin paikkamerkki 2">
            <a:extLst>
              <a:ext uri="{FF2B5EF4-FFF2-40B4-BE49-F238E27FC236}">
                <a16:creationId xmlns:a16="http://schemas.microsoft.com/office/drawing/2014/main" id="{73CE68F0-C00E-434E-84FC-0AAF6CD23921}"/>
              </a:ext>
            </a:extLst>
          </p:cNvPr>
          <p:cNvSpPr>
            <a:spLocks noGrp="1"/>
          </p:cNvSpPr>
          <p:nvPr>
            <p:ph type="body" sz="quarter" idx="18" hasCustomPrompt="1"/>
          </p:nvPr>
        </p:nvSpPr>
        <p:spPr>
          <a:xfrm>
            <a:off x="924902" y="2726016"/>
            <a:ext cx="936000" cy="936000"/>
          </a:xfrm>
          <a:prstGeom prst="ellipse">
            <a:avLst/>
          </a:prstGeom>
          <a:solidFill>
            <a:srgbClr val="0EB24C"/>
          </a:solidFill>
        </p:spPr>
        <p:txBody>
          <a:bodyPr anchor="ctr"/>
          <a:lstStyle>
            <a:lvl1pPr marL="0" indent="0" algn="ctr">
              <a:buNone/>
              <a:defRPr>
                <a:solidFill>
                  <a:schemeClr val="bg1"/>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2</a:t>
            </a:r>
          </a:p>
        </p:txBody>
      </p:sp>
      <p:sp>
        <p:nvSpPr>
          <p:cNvPr id="31" name="Tekstin paikkamerkki 16">
            <a:extLst>
              <a:ext uri="{FF2B5EF4-FFF2-40B4-BE49-F238E27FC236}">
                <a16:creationId xmlns:a16="http://schemas.microsoft.com/office/drawing/2014/main" id="{C226F493-5803-44D0-99B8-376677DBBBB2}"/>
              </a:ext>
            </a:extLst>
          </p:cNvPr>
          <p:cNvSpPr>
            <a:spLocks noGrp="1"/>
          </p:cNvSpPr>
          <p:nvPr>
            <p:ph type="body" sz="quarter" idx="14"/>
          </p:nvPr>
        </p:nvSpPr>
        <p:spPr>
          <a:xfrm>
            <a:off x="2160000" y="2726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7" name="Tekstin paikkamerkki 2">
            <a:extLst>
              <a:ext uri="{FF2B5EF4-FFF2-40B4-BE49-F238E27FC236}">
                <a16:creationId xmlns:a16="http://schemas.microsoft.com/office/drawing/2014/main" id="{B3BAF629-2B1F-4DE1-91FD-CE0F737B3E37}"/>
              </a:ext>
            </a:extLst>
          </p:cNvPr>
          <p:cNvSpPr>
            <a:spLocks noGrp="1"/>
          </p:cNvSpPr>
          <p:nvPr>
            <p:ph type="body" sz="quarter" idx="19" hasCustomPrompt="1"/>
          </p:nvPr>
        </p:nvSpPr>
        <p:spPr>
          <a:xfrm>
            <a:off x="913805" y="3842016"/>
            <a:ext cx="936000" cy="936000"/>
          </a:xfrm>
          <a:prstGeom prst="ellipse">
            <a:avLst/>
          </a:prstGeom>
          <a:solidFill>
            <a:srgbClr val="0EB24C"/>
          </a:solidFill>
        </p:spPr>
        <p:txBody>
          <a:bodyPr anchor="ctr"/>
          <a:lstStyle>
            <a:lvl1pPr marL="0" indent="0" algn="ctr">
              <a:buNone/>
              <a:defRPr>
                <a:solidFill>
                  <a:schemeClr val="bg1"/>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3</a:t>
            </a:r>
          </a:p>
        </p:txBody>
      </p:sp>
      <p:sp>
        <p:nvSpPr>
          <p:cNvPr id="33" name="Tekstin paikkamerkki 16">
            <a:extLst>
              <a:ext uri="{FF2B5EF4-FFF2-40B4-BE49-F238E27FC236}">
                <a16:creationId xmlns:a16="http://schemas.microsoft.com/office/drawing/2014/main" id="{8C0A3A11-EDE0-4D73-966A-4F77AFAF5B28}"/>
              </a:ext>
            </a:extLst>
          </p:cNvPr>
          <p:cNvSpPr>
            <a:spLocks noGrp="1"/>
          </p:cNvSpPr>
          <p:nvPr>
            <p:ph type="body" sz="quarter" idx="16"/>
          </p:nvPr>
        </p:nvSpPr>
        <p:spPr>
          <a:xfrm>
            <a:off x="2160000" y="3842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8" name="Tekstin paikkamerkki 2">
            <a:extLst>
              <a:ext uri="{FF2B5EF4-FFF2-40B4-BE49-F238E27FC236}">
                <a16:creationId xmlns:a16="http://schemas.microsoft.com/office/drawing/2014/main" id="{062EEE4C-B691-4B0A-89F7-7EE6238F3F9B}"/>
              </a:ext>
            </a:extLst>
          </p:cNvPr>
          <p:cNvSpPr>
            <a:spLocks noGrp="1"/>
          </p:cNvSpPr>
          <p:nvPr>
            <p:ph type="body" sz="quarter" idx="20" hasCustomPrompt="1"/>
          </p:nvPr>
        </p:nvSpPr>
        <p:spPr>
          <a:xfrm>
            <a:off x="902708" y="4922016"/>
            <a:ext cx="936000" cy="936000"/>
          </a:xfrm>
          <a:prstGeom prst="ellipse">
            <a:avLst/>
          </a:prstGeom>
          <a:solidFill>
            <a:srgbClr val="0EB24C"/>
          </a:solidFill>
        </p:spPr>
        <p:txBody>
          <a:bodyPr anchor="ctr"/>
          <a:lstStyle>
            <a:lvl1pPr marL="0" indent="0" algn="ctr">
              <a:buNone/>
              <a:defRPr>
                <a:solidFill>
                  <a:schemeClr val="bg1"/>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4</a:t>
            </a:r>
          </a:p>
        </p:txBody>
      </p:sp>
      <p:sp>
        <p:nvSpPr>
          <p:cNvPr id="32" name="Tekstin paikkamerkki 16">
            <a:extLst>
              <a:ext uri="{FF2B5EF4-FFF2-40B4-BE49-F238E27FC236}">
                <a16:creationId xmlns:a16="http://schemas.microsoft.com/office/drawing/2014/main" id="{84140918-6267-46A1-9627-F253BD10ABE9}"/>
              </a:ext>
            </a:extLst>
          </p:cNvPr>
          <p:cNvSpPr>
            <a:spLocks noGrp="1"/>
          </p:cNvSpPr>
          <p:nvPr>
            <p:ph type="body" sz="quarter" idx="15"/>
          </p:nvPr>
        </p:nvSpPr>
        <p:spPr>
          <a:xfrm>
            <a:off x="2160000" y="4922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Tree>
    <p:extLst>
      <p:ext uri="{BB962C8B-B14F-4D97-AF65-F5344CB8AC3E}">
        <p14:creationId xmlns:p14="http://schemas.microsoft.com/office/powerpoint/2010/main" val="4155261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elikenttä">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1DCA952E-994A-4FC4-A845-4F7DBA9AF943}" type="datetimeFigureOut">
              <a:rPr lang="fi-FI" smtClean="0"/>
              <a:t>4.5.2020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05CDAC3-EE30-4D66-9687-E21E71179446}" type="slidenum">
              <a:rPr lang="fi-FI" smtClean="0"/>
              <a:t>‹#›</a:t>
            </a:fld>
            <a:endParaRPr lang="fi-FI"/>
          </a:p>
        </p:txBody>
      </p:sp>
      <p:sp>
        <p:nvSpPr>
          <p:cNvPr id="26" name="Otsikko 25">
            <a:extLst>
              <a:ext uri="{FF2B5EF4-FFF2-40B4-BE49-F238E27FC236}">
                <a16:creationId xmlns:a16="http://schemas.microsoft.com/office/drawing/2014/main" id="{644CDF02-6504-41F8-B4FE-0DA176E553E2}"/>
              </a:ext>
            </a:extLst>
          </p:cNvPr>
          <p:cNvSpPr>
            <a:spLocks noGrp="1"/>
          </p:cNvSpPr>
          <p:nvPr>
            <p:ph type="title"/>
          </p:nvPr>
        </p:nvSpPr>
        <p:spPr/>
        <p:txBody>
          <a:bodyPr/>
          <a:lstStyle/>
          <a:p>
            <a:r>
              <a:rPr lang="fi-FI"/>
              <a:t>Muokkaa perustyyl. napsautt.</a:t>
            </a:r>
          </a:p>
        </p:txBody>
      </p:sp>
      <p:cxnSp>
        <p:nvCxnSpPr>
          <p:cNvPr id="18" name="Suora yhdysviiva 17">
            <a:extLst>
              <a:ext uri="{FF2B5EF4-FFF2-40B4-BE49-F238E27FC236}">
                <a16:creationId xmlns:a16="http://schemas.microsoft.com/office/drawing/2014/main" id="{D96CDDF2-92A5-47E3-84F3-82C5BC70DE7E}"/>
              </a:ext>
            </a:extLst>
          </p:cNvPr>
          <p:cNvCxnSpPr/>
          <p:nvPr/>
        </p:nvCxnSpPr>
        <p:spPr>
          <a:xfrm>
            <a:off x="6096000" y="1740892"/>
            <a:ext cx="0" cy="3564000"/>
          </a:xfrm>
          <a:prstGeom prst="line">
            <a:avLst/>
          </a:prstGeom>
          <a:ln w="15875">
            <a:solidFill>
              <a:srgbClr val="003580"/>
            </a:solidFill>
            <a:prstDash val="sysDot"/>
          </a:ln>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id="{C05F9869-3C0C-4D7B-BF00-F3D190C36440}"/>
              </a:ext>
            </a:extLst>
          </p:cNvPr>
          <p:cNvCxnSpPr>
            <a:cxnSpLocks/>
          </p:cNvCxnSpPr>
          <p:nvPr/>
        </p:nvCxnSpPr>
        <p:spPr>
          <a:xfrm flipH="1">
            <a:off x="936000" y="3429000"/>
            <a:ext cx="10332000" cy="0"/>
          </a:xfrm>
          <a:prstGeom prst="line">
            <a:avLst/>
          </a:prstGeom>
          <a:ln w="15875">
            <a:solidFill>
              <a:srgbClr val="003580"/>
            </a:solidFill>
            <a:prstDash val="sysDot"/>
          </a:ln>
        </p:spPr>
        <p:style>
          <a:lnRef idx="1">
            <a:schemeClr val="accent1"/>
          </a:lnRef>
          <a:fillRef idx="0">
            <a:schemeClr val="accent1"/>
          </a:fillRef>
          <a:effectRef idx="0">
            <a:schemeClr val="accent1"/>
          </a:effectRef>
          <a:fontRef idx="minor">
            <a:schemeClr val="tx1"/>
          </a:fontRef>
        </p:style>
      </p:cxnSp>
      <p:sp>
        <p:nvSpPr>
          <p:cNvPr id="34" name="Tekstin paikkamerkki 2">
            <a:extLst>
              <a:ext uri="{FF2B5EF4-FFF2-40B4-BE49-F238E27FC236}">
                <a16:creationId xmlns:a16="http://schemas.microsoft.com/office/drawing/2014/main" id="{0CEA7BB7-2206-476B-BBB9-D870A7805ABF}"/>
              </a:ext>
            </a:extLst>
          </p:cNvPr>
          <p:cNvSpPr>
            <a:spLocks noGrp="1"/>
          </p:cNvSpPr>
          <p:nvPr>
            <p:ph type="body" sz="quarter" idx="17" hasCustomPrompt="1"/>
          </p:nvPr>
        </p:nvSpPr>
        <p:spPr>
          <a:xfrm>
            <a:off x="1095653" y="1836000"/>
            <a:ext cx="1260000" cy="1260000"/>
          </a:xfrm>
          <a:prstGeom prst="ellipse">
            <a:avLst/>
          </a:prstGeom>
          <a:solidFill>
            <a:srgbClr val="0EB24C"/>
          </a:solidFill>
        </p:spPr>
        <p:txBody>
          <a:bodyPr anchor="ctr"/>
          <a:lstStyle>
            <a:lvl1pPr marL="0" indent="0" algn="ctr">
              <a:buNone/>
              <a:defRPr sz="3200">
                <a:solidFill>
                  <a:schemeClr val="bg1"/>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1</a:t>
            </a:r>
          </a:p>
        </p:txBody>
      </p:sp>
      <p:sp>
        <p:nvSpPr>
          <p:cNvPr id="30" name="Tekstin paikkamerkki 16">
            <a:extLst>
              <a:ext uri="{FF2B5EF4-FFF2-40B4-BE49-F238E27FC236}">
                <a16:creationId xmlns:a16="http://schemas.microsoft.com/office/drawing/2014/main" id="{11592A8B-A886-4C0B-A780-4917685FE656}"/>
              </a:ext>
            </a:extLst>
          </p:cNvPr>
          <p:cNvSpPr>
            <a:spLocks noGrp="1"/>
          </p:cNvSpPr>
          <p:nvPr>
            <p:ph type="body" sz="quarter" idx="13"/>
          </p:nvPr>
        </p:nvSpPr>
        <p:spPr>
          <a:xfrm>
            <a:off x="2793326" y="1843545"/>
            <a:ext cx="3024285" cy="1212716"/>
          </a:xfrm>
        </p:spPr>
        <p:txBody>
          <a:bodyP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5" name="Tekstin paikkamerkki 2">
            <a:extLst>
              <a:ext uri="{FF2B5EF4-FFF2-40B4-BE49-F238E27FC236}">
                <a16:creationId xmlns:a16="http://schemas.microsoft.com/office/drawing/2014/main" id="{65EBFB55-A8BC-4F66-8A78-02C8B84E4B10}"/>
              </a:ext>
            </a:extLst>
          </p:cNvPr>
          <p:cNvSpPr>
            <a:spLocks noGrp="1"/>
          </p:cNvSpPr>
          <p:nvPr>
            <p:ph type="body" sz="quarter" idx="18" hasCustomPrompt="1"/>
          </p:nvPr>
        </p:nvSpPr>
        <p:spPr>
          <a:xfrm>
            <a:off x="6480000" y="1836000"/>
            <a:ext cx="1260000" cy="1260000"/>
          </a:xfrm>
          <a:prstGeom prst="ellipse">
            <a:avLst/>
          </a:prstGeom>
          <a:solidFill>
            <a:srgbClr val="0EB24C"/>
          </a:solidFill>
        </p:spPr>
        <p:txBody>
          <a:bodyPr anchor="ctr"/>
          <a:lstStyle>
            <a:lvl1pPr marL="0" indent="0" algn="ctr">
              <a:buNone/>
              <a:defRPr sz="3200">
                <a:solidFill>
                  <a:schemeClr val="bg1"/>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2</a:t>
            </a:r>
          </a:p>
        </p:txBody>
      </p:sp>
      <p:sp>
        <p:nvSpPr>
          <p:cNvPr id="31" name="Tekstin paikkamerkki 16">
            <a:extLst>
              <a:ext uri="{FF2B5EF4-FFF2-40B4-BE49-F238E27FC236}">
                <a16:creationId xmlns:a16="http://schemas.microsoft.com/office/drawing/2014/main" id="{C226F493-5803-44D0-99B8-376677DBBBB2}"/>
              </a:ext>
            </a:extLst>
          </p:cNvPr>
          <p:cNvSpPr>
            <a:spLocks noGrp="1"/>
          </p:cNvSpPr>
          <p:nvPr>
            <p:ph type="body" sz="quarter" idx="14"/>
          </p:nvPr>
        </p:nvSpPr>
        <p:spPr>
          <a:xfrm>
            <a:off x="8123999" y="1842557"/>
            <a:ext cx="3024285" cy="1212716"/>
          </a:xfrm>
        </p:spPr>
        <p:txBody>
          <a:bodyP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6" name="Tekstin paikkamerkki 2">
            <a:extLst>
              <a:ext uri="{FF2B5EF4-FFF2-40B4-BE49-F238E27FC236}">
                <a16:creationId xmlns:a16="http://schemas.microsoft.com/office/drawing/2014/main" id="{80388AF2-42A6-4B60-BD27-EA53188A55A8}"/>
              </a:ext>
            </a:extLst>
          </p:cNvPr>
          <p:cNvSpPr>
            <a:spLocks noGrp="1"/>
          </p:cNvSpPr>
          <p:nvPr>
            <p:ph type="body" sz="quarter" idx="19" hasCustomPrompt="1"/>
          </p:nvPr>
        </p:nvSpPr>
        <p:spPr>
          <a:xfrm>
            <a:off x="1116000" y="3888000"/>
            <a:ext cx="1260000" cy="1260000"/>
          </a:xfrm>
          <a:prstGeom prst="ellipse">
            <a:avLst/>
          </a:prstGeom>
          <a:solidFill>
            <a:srgbClr val="0EB24C"/>
          </a:solidFill>
        </p:spPr>
        <p:txBody>
          <a:bodyPr anchor="ctr"/>
          <a:lstStyle>
            <a:lvl1pPr marL="0" indent="0" algn="ctr">
              <a:buNone/>
              <a:defRPr sz="3200">
                <a:solidFill>
                  <a:schemeClr val="bg1"/>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3</a:t>
            </a:r>
          </a:p>
        </p:txBody>
      </p:sp>
      <p:sp>
        <p:nvSpPr>
          <p:cNvPr id="33" name="Tekstin paikkamerkki 16">
            <a:extLst>
              <a:ext uri="{FF2B5EF4-FFF2-40B4-BE49-F238E27FC236}">
                <a16:creationId xmlns:a16="http://schemas.microsoft.com/office/drawing/2014/main" id="{8C0A3A11-EDE0-4D73-966A-4F77AFAF5B28}"/>
              </a:ext>
            </a:extLst>
          </p:cNvPr>
          <p:cNvSpPr>
            <a:spLocks noGrp="1"/>
          </p:cNvSpPr>
          <p:nvPr>
            <p:ph type="body" sz="quarter" idx="16"/>
          </p:nvPr>
        </p:nvSpPr>
        <p:spPr>
          <a:xfrm>
            <a:off x="2793326" y="3886544"/>
            <a:ext cx="3024285" cy="1212716"/>
          </a:xfrm>
        </p:spPr>
        <p:txBody>
          <a:bodyP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
        <p:nvSpPr>
          <p:cNvPr id="37" name="Tekstin paikkamerkki 2">
            <a:extLst>
              <a:ext uri="{FF2B5EF4-FFF2-40B4-BE49-F238E27FC236}">
                <a16:creationId xmlns:a16="http://schemas.microsoft.com/office/drawing/2014/main" id="{6DFE37D0-2C7D-4C6E-8BE0-57AB92533800}"/>
              </a:ext>
            </a:extLst>
          </p:cNvPr>
          <p:cNvSpPr>
            <a:spLocks noGrp="1"/>
          </p:cNvSpPr>
          <p:nvPr>
            <p:ph type="body" sz="quarter" idx="20" hasCustomPrompt="1"/>
          </p:nvPr>
        </p:nvSpPr>
        <p:spPr>
          <a:xfrm>
            <a:off x="6478560" y="3888000"/>
            <a:ext cx="1260000" cy="1260000"/>
          </a:xfrm>
          <a:prstGeom prst="ellipse">
            <a:avLst/>
          </a:prstGeom>
          <a:solidFill>
            <a:srgbClr val="0EB24C"/>
          </a:solidFill>
        </p:spPr>
        <p:txBody>
          <a:bodyPr anchor="ctr"/>
          <a:lstStyle>
            <a:lvl1pPr marL="0" indent="0" algn="ctr">
              <a:buNone/>
              <a:defRPr sz="3200">
                <a:solidFill>
                  <a:schemeClr val="bg1"/>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4</a:t>
            </a:r>
          </a:p>
        </p:txBody>
      </p:sp>
      <p:sp>
        <p:nvSpPr>
          <p:cNvPr id="32" name="Tekstin paikkamerkki 16">
            <a:extLst>
              <a:ext uri="{FF2B5EF4-FFF2-40B4-BE49-F238E27FC236}">
                <a16:creationId xmlns:a16="http://schemas.microsoft.com/office/drawing/2014/main" id="{84140918-6267-46A1-9627-F253BD10ABE9}"/>
              </a:ext>
            </a:extLst>
          </p:cNvPr>
          <p:cNvSpPr>
            <a:spLocks noGrp="1"/>
          </p:cNvSpPr>
          <p:nvPr>
            <p:ph type="body" sz="quarter" idx="15"/>
          </p:nvPr>
        </p:nvSpPr>
        <p:spPr>
          <a:xfrm>
            <a:off x="8123999" y="3888000"/>
            <a:ext cx="3024285" cy="1212716"/>
          </a:xfrm>
        </p:spPr>
        <p:txBody>
          <a:bodyP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a:t>Muokkaa tekstin perustyylejä</a:t>
            </a:r>
          </a:p>
        </p:txBody>
      </p:sp>
    </p:spTree>
    <p:extLst>
      <p:ext uri="{BB962C8B-B14F-4D97-AF65-F5344CB8AC3E}">
        <p14:creationId xmlns:p14="http://schemas.microsoft.com/office/powerpoint/2010/main" val="363585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Nosto">
    <p:bg>
      <p:bgPr>
        <a:solidFill>
          <a:srgbClr val="0EB24C"/>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35560" y="1844824"/>
            <a:ext cx="8064896" cy="2664296"/>
          </a:xfrm>
        </p:spPr>
        <p:txBody>
          <a:bodyPr anchor="ctr"/>
          <a:lstStyle>
            <a:lvl1pPr algn="l">
              <a:defRPr sz="2800">
                <a:solidFill>
                  <a:srgbClr val="FFFFFF"/>
                </a:solidFill>
              </a:defRPr>
            </a:lvl1pPr>
          </a:lstStyle>
          <a:p>
            <a:r>
              <a:rPr lang="fi-FI"/>
              <a:t>Muokkaa perustyyl. napsautt.</a:t>
            </a:r>
          </a:p>
        </p:txBody>
      </p:sp>
      <p:pic>
        <p:nvPicPr>
          <p:cNvPr id="7" name="Kuva 6">
            <a:extLst>
              <a:ext uri="{FF2B5EF4-FFF2-40B4-BE49-F238E27FC236}">
                <a16:creationId xmlns:a16="http://schemas.microsoft.com/office/drawing/2014/main" id="{ABCDC525-326E-402D-BAB0-31223928766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6000" y="5542632"/>
            <a:ext cx="1350000" cy="540000"/>
          </a:xfrm>
          <a:prstGeom prst="rect">
            <a:avLst/>
          </a:prstGeom>
        </p:spPr>
      </p:pic>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3" name="Päivämäärän paikkamerkki 2">
            <a:extLst>
              <a:ext uri="{FF2B5EF4-FFF2-40B4-BE49-F238E27FC236}">
                <a16:creationId xmlns:a16="http://schemas.microsoft.com/office/drawing/2014/main" id="{2DCDCBE4-02AE-44D8-9C62-80506C6692AE}"/>
              </a:ext>
            </a:extLst>
          </p:cNvPr>
          <p:cNvSpPr>
            <a:spLocks noGrp="1"/>
          </p:cNvSpPr>
          <p:nvPr>
            <p:ph type="dt" sz="half" idx="10"/>
          </p:nvPr>
        </p:nvSpPr>
        <p:spPr/>
        <p:txBody>
          <a:bodyPr/>
          <a:lstStyle>
            <a:lvl1pPr>
              <a:defRPr>
                <a:noFill/>
              </a:defRPr>
            </a:lvl1pPr>
          </a:lstStyle>
          <a:p>
            <a:fld id="{1DCA952E-994A-4FC4-A845-4F7DBA9AF943}" type="datetimeFigureOut">
              <a:rPr lang="fi-FI" smtClean="0"/>
              <a:t>4.5.2020</a:t>
            </a:fld>
            <a:endParaRPr lang="fi-FI"/>
          </a:p>
        </p:txBody>
      </p:sp>
      <p:sp>
        <p:nvSpPr>
          <p:cNvPr id="4" name="Alatunnisteen paikkamerkki 3">
            <a:extLst>
              <a:ext uri="{FF2B5EF4-FFF2-40B4-BE49-F238E27FC236}">
                <a16:creationId xmlns:a16="http://schemas.microsoft.com/office/drawing/2014/main" id="{E79D9E9F-FE68-48A6-9208-FDB62472FA63}"/>
              </a:ext>
            </a:extLst>
          </p:cNvPr>
          <p:cNvSpPr>
            <a:spLocks noGrp="1"/>
          </p:cNvSpPr>
          <p:nvPr>
            <p:ph type="ftr" sz="quarter" idx="11"/>
          </p:nvPr>
        </p:nvSpPr>
        <p:spPr/>
        <p:txBody>
          <a:bodyPr/>
          <a:lstStyle>
            <a:lvl1pPr>
              <a:defRPr>
                <a:noFill/>
              </a:defRPr>
            </a:lvl1pPr>
          </a:lstStyle>
          <a:p>
            <a:endParaRPr lang="fi-FI"/>
          </a:p>
        </p:txBody>
      </p:sp>
      <p:sp>
        <p:nvSpPr>
          <p:cNvPr id="5" name="Dian numeron paikkamerkki 4">
            <a:extLst>
              <a:ext uri="{FF2B5EF4-FFF2-40B4-BE49-F238E27FC236}">
                <a16:creationId xmlns:a16="http://schemas.microsoft.com/office/drawing/2014/main" id="{78333B1A-930A-44DB-8C9C-FBA632FF192B}"/>
              </a:ext>
            </a:extLst>
          </p:cNvPr>
          <p:cNvSpPr>
            <a:spLocks noGrp="1"/>
          </p:cNvSpPr>
          <p:nvPr>
            <p:ph type="sldNum" sz="quarter" idx="12"/>
          </p:nvPr>
        </p:nvSpPr>
        <p:spPr/>
        <p:txBody>
          <a:bodyPr/>
          <a:lstStyle>
            <a:lvl1pPr>
              <a:defRPr>
                <a:noFill/>
              </a:defRPr>
            </a:lvl1pPr>
          </a:lstStyle>
          <a:p>
            <a:fld id="{C05CDAC3-EE30-4D66-9687-E21E71179446}" type="slidenum">
              <a:rPr lang="fi-FI" smtClean="0"/>
              <a:t>‹#›</a:t>
            </a:fld>
            <a:endParaRPr lang="fi-FI"/>
          </a:p>
        </p:txBody>
      </p:sp>
    </p:spTree>
    <p:extLst>
      <p:ext uri="{BB962C8B-B14F-4D97-AF65-F5344CB8AC3E}">
        <p14:creationId xmlns:p14="http://schemas.microsoft.com/office/powerpoint/2010/main" val="208965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Nosto 2">
    <p:bg>
      <p:bgPr>
        <a:solidFill>
          <a:srgbClr val="E2E2E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35560" y="1844824"/>
            <a:ext cx="8064896" cy="2664296"/>
          </a:xfrm>
        </p:spPr>
        <p:txBody>
          <a:bodyPr anchor="ctr"/>
          <a:lstStyle>
            <a:lvl1pPr algn="l">
              <a:defRPr sz="2800">
                <a:solidFill>
                  <a:srgbClr val="003580"/>
                </a:solidFill>
              </a:defRPr>
            </a:lvl1pPr>
          </a:lstStyle>
          <a:p>
            <a:r>
              <a:rPr lang="fi-FI"/>
              <a:t>Muokkaa perustyyl. napsautt.</a:t>
            </a:r>
            <a:endParaRPr lang="fi-FI" dirty="0"/>
          </a:p>
        </p:txBody>
      </p:sp>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3" name="Kuva 12">
            <a:extLst>
              <a:ext uri="{FF2B5EF4-FFF2-40B4-BE49-F238E27FC236}">
                <a16:creationId xmlns:a16="http://schemas.microsoft.com/office/drawing/2014/main" id="{D16CA927-AF75-4D00-8036-52D86266B49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6000" y="5544000"/>
            <a:ext cx="1350000" cy="540000"/>
          </a:xfrm>
          <a:prstGeom prst="rect">
            <a:avLst/>
          </a:prstGeom>
        </p:spPr>
      </p:pic>
      <p:sp>
        <p:nvSpPr>
          <p:cNvPr id="3" name="Päivämäärän paikkamerkki 2">
            <a:extLst>
              <a:ext uri="{FF2B5EF4-FFF2-40B4-BE49-F238E27FC236}">
                <a16:creationId xmlns:a16="http://schemas.microsoft.com/office/drawing/2014/main" id="{3DA2E7E4-DEEF-4193-BA82-336DF178ECF0}"/>
              </a:ext>
            </a:extLst>
          </p:cNvPr>
          <p:cNvSpPr>
            <a:spLocks noGrp="1"/>
          </p:cNvSpPr>
          <p:nvPr>
            <p:ph type="dt" sz="half" idx="10"/>
          </p:nvPr>
        </p:nvSpPr>
        <p:spPr/>
        <p:txBody>
          <a:bodyPr/>
          <a:lstStyle>
            <a:lvl1pPr>
              <a:defRPr>
                <a:noFill/>
              </a:defRPr>
            </a:lvl1pPr>
          </a:lstStyle>
          <a:p>
            <a:fld id="{1DCA952E-994A-4FC4-A845-4F7DBA9AF943}" type="datetimeFigureOut">
              <a:rPr lang="fi-FI" smtClean="0"/>
              <a:t>4.5.2020</a:t>
            </a:fld>
            <a:endParaRPr lang="fi-FI"/>
          </a:p>
        </p:txBody>
      </p:sp>
      <p:sp>
        <p:nvSpPr>
          <p:cNvPr id="4" name="Alatunnisteen paikkamerkki 3">
            <a:extLst>
              <a:ext uri="{FF2B5EF4-FFF2-40B4-BE49-F238E27FC236}">
                <a16:creationId xmlns:a16="http://schemas.microsoft.com/office/drawing/2014/main" id="{79D827EB-6F8E-4BF8-BFCA-1921FA63FEDA}"/>
              </a:ext>
            </a:extLst>
          </p:cNvPr>
          <p:cNvSpPr>
            <a:spLocks noGrp="1"/>
          </p:cNvSpPr>
          <p:nvPr>
            <p:ph type="ftr" sz="quarter" idx="11"/>
          </p:nvPr>
        </p:nvSpPr>
        <p:spPr/>
        <p:txBody>
          <a:bodyPr/>
          <a:lstStyle>
            <a:lvl1pPr>
              <a:defRPr>
                <a:noFill/>
              </a:defRPr>
            </a:lvl1pPr>
          </a:lstStyle>
          <a:p>
            <a:endParaRPr lang="fi-FI"/>
          </a:p>
        </p:txBody>
      </p:sp>
      <p:sp>
        <p:nvSpPr>
          <p:cNvPr id="5" name="Dian numeron paikkamerkki 4">
            <a:extLst>
              <a:ext uri="{FF2B5EF4-FFF2-40B4-BE49-F238E27FC236}">
                <a16:creationId xmlns:a16="http://schemas.microsoft.com/office/drawing/2014/main" id="{45382AF4-8AE5-4035-9C61-07B792C50836}"/>
              </a:ext>
            </a:extLst>
          </p:cNvPr>
          <p:cNvSpPr>
            <a:spLocks noGrp="1"/>
          </p:cNvSpPr>
          <p:nvPr>
            <p:ph type="sldNum" sz="quarter" idx="12"/>
          </p:nvPr>
        </p:nvSpPr>
        <p:spPr/>
        <p:txBody>
          <a:bodyPr/>
          <a:lstStyle>
            <a:lvl1pPr>
              <a:defRPr>
                <a:noFill/>
              </a:defRPr>
            </a:lvl1pPr>
          </a:lstStyle>
          <a:p>
            <a:fld id="{C05CDAC3-EE30-4D66-9687-E21E71179446}" type="slidenum">
              <a:rPr lang="fi-FI" smtClean="0"/>
              <a:t>‹#›</a:t>
            </a:fld>
            <a:endParaRPr lang="fi-FI"/>
          </a:p>
        </p:txBody>
      </p:sp>
    </p:spTree>
    <p:extLst>
      <p:ext uri="{BB962C8B-B14F-4D97-AF65-F5344CB8AC3E}">
        <p14:creationId xmlns:p14="http://schemas.microsoft.com/office/powerpoint/2010/main" val="3497116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Nosto 3">
    <p:bg>
      <p:bgPr>
        <a:solidFill>
          <a:srgbClr val="FDB916"/>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35560" y="1844824"/>
            <a:ext cx="8064896" cy="2664296"/>
          </a:xfrm>
        </p:spPr>
        <p:txBody>
          <a:bodyPr anchor="ctr"/>
          <a:lstStyle>
            <a:lvl1pPr algn="l">
              <a:defRPr sz="2800">
                <a:solidFill>
                  <a:schemeClr val="tx1"/>
                </a:solidFill>
              </a:defRPr>
            </a:lvl1pPr>
          </a:lstStyle>
          <a:p>
            <a:r>
              <a:rPr lang="fi-FI"/>
              <a:t>Muokkaa perustyyl. napsautt.</a:t>
            </a:r>
          </a:p>
        </p:txBody>
      </p:sp>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3" name="Päivämäärän paikkamerkki 2">
            <a:extLst>
              <a:ext uri="{FF2B5EF4-FFF2-40B4-BE49-F238E27FC236}">
                <a16:creationId xmlns:a16="http://schemas.microsoft.com/office/drawing/2014/main" id="{6B587EB5-7DF3-4BFA-95BD-5CAD8489BCFD}"/>
              </a:ext>
            </a:extLst>
          </p:cNvPr>
          <p:cNvSpPr>
            <a:spLocks noGrp="1"/>
          </p:cNvSpPr>
          <p:nvPr>
            <p:ph type="dt" sz="half" idx="10"/>
          </p:nvPr>
        </p:nvSpPr>
        <p:spPr/>
        <p:txBody>
          <a:bodyPr/>
          <a:lstStyle>
            <a:lvl1pPr>
              <a:defRPr>
                <a:noFill/>
              </a:defRPr>
            </a:lvl1pPr>
          </a:lstStyle>
          <a:p>
            <a:fld id="{1DCA952E-994A-4FC4-A845-4F7DBA9AF943}" type="datetimeFigureOut">
              <a:rPr lang="fi-FI" smtClean="0"/>
              <a:t>4.5.2020</a:t>
            </a:fld>
            <a:endParaRPr lang="fi-FI"/>
          </a:p>
        </p:txBody>
      </p:sp>
      <p:sp>
        <p:nvSpPr>
          <p:cNvPr id="4" name="Alatunnisteen paikkamerkki 3">
            <a:extLst>
              <a:ext uri="{FF2B5EF4-FFF2-40B4-BE49-F238E27FC236}">
                <a16:creationId xmlns:a16="http://schemas.microsoft.com/office/drawing/2014/main" id="{01FEC9AC-D6B7-4504-AB65-42E4BCCE304A}"/>
              </a:ext>
            </a:extLst>
          </p:cNvPr>
          <p:cNvSpPr>
            <a:spLocks noGrp="1"/>
          </p:cNvSpPr>
          <p:nvPr>
            <p:ph type="ftr" sz="quarter" idx="11"/>
          </p:nvPr>
        </p:nvSpPr>
        <p:spPr/>
        <p:txBody>
          <a:bodyPr/>
          <a:lstStyle>
            <a:lvl1pPr>
              <a:defRPr>
                <a:noFill/>
              </a:defRPr>
            </a:lvl1pPr>
          </a:lstStyle>
          <a:p>
            <a:endParaRPr lang="fi-FI"/>
          </a:p>
        </p:txBody>
      </p:sp>
      <p:sp>
        <p:nvSpPr>
          <p:cNvPr id="5" name="Dian numeron paikkamerkki 4">
            <a:extLst>
              <a:ext uri="{FF2B5EF4-FFF2-40B4-BE49-F238E27FC236}">
                <a16:creationId xmlns:a16="http://schemas.microsoft.com/office/drawing/2014/main" id="{9BDDB86B-F1EC-4CAC-B9F5-4E908F854876}"/>
              </a:ext>
            </a:extLst>
          </p:cNvPr>
          <p:cNvSpPr>
            <a:spLocks noGrp="1"/>
          </p:cNvSpPr>
          <p:nvPr>
            <p:ph type="sldNum" sz="quarter" idx="12"/>
          </p:nvPr>
        </p:nvSpPr>
        <p:spPr/>
        <p:txBody>
          <a:bodyPr/>
          <a:lstStyle>
            <a:lvl1pPr>
              <a:defRPr>
                <a:noFill/>
              </a:defRPr>
            </a:lvl1pPr>
          </a:lstStyle>
          <a:p>
            <a:fld id="{C05CDAC3-EE30-4D66-9687-E21E71179446}" type="slidenum">
              <a:rPr lang="fi-FI" smtClean="0"/>
              <a:t>‹#›</a:t>
            </a:fld>
            <a:endParaRPr lang="fi-FI"/>
          </a:p>
        </p:txBody>
      </p:sp>
      <p:pic>
        <p:nvPicPr>
          <p:cNvPr id="14" name="Kuva 13">
            <a:extLst>
              <a:ext uri="{FF2B5EF4-FFF2-40B4-BE49-F238E27FC236}">
                <a16:creationId xmlns:a16="http://schemas.microsoft.com/office/drawing/2014/main" id="{308079A6-F4FD-4D4C-AC2F-2F7BFA0F3F3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6000" y="5544000"/>
            <a:ext cx="1350000" cy="540000"/>
          </a:xfrm>
          <a:prstGeom prst="rect">
            <a:avLst/>
          </a:prstGeom>
        </p:spPr>
      </p:pic>
    </p:spTree>
    <p:extLst>
      <p:ext uri="{BB962C8B-B14F-4D97-AF65-F5344CB8AC3E}">
        <p14:creationId xmlns:p14="http://schemas.microsoft.com/office/powerpoint/2010/main" val="4004017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Nosto kuvalla">
    <p:bg>
      <p:bgPr>
        <a:solidFill>
          <a:srgbClr val="0EB24C"/>
        </a:solidFill>
        <a:effectLst/>
      </p:bgPr>
    </p:bg>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9B8140BA-DAA8-469A-A1BB-E1539BFC8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927" y="255757"/>
            <a:ext cx="6309907" cy="6346486"/>
          </a:xfrm>
          <a:prstGeom prst="rect">
            <a:avLst/>
          </a:prstGeom>
        </p:spPr>
      </p:pic>
      <p:sp>
        <p:nvSpPr>
          <p:cNvPr id="2" name="Otsikko 1"/>
          <p:cNvSpPr>
            <a:spLocks noGrp="1"/>
          </p:cNvSpPr>
          <p:nvPr>
            <p:ph type="title"/>
          </p:nvPr>
        </p:nvSpPr>
        <p:spPr>
          <a:xfrm>
            <a:off x="930204" y="1844824"/>
            <a:ext cx="5387469" cy="2664296"/>
          </a:xfrm>
        </p:spPr>
        <p:txBody>
          <a:bodyPr anchor="t"/>
          <a:lstStyle>
            <a:lvl1pPr algn="l">
              <a:defRPr sz="2800">
                <a:solidFill>
                  <a:srgbClr val="FFFFFF"/>
                </a:solidFill>
              </a:defRPr>
            </a:lvl1pPr>
          </a:lstStyle>
          <a:p>
            <a:r>
              <a:rPr lang="fi-FI"/>
              <a:t>Muokkaa perustyyl. napsautt.</a:t>
            </a:r>
          </a:p>
        </p:txBody>
      </p:sp>
      <p:pic>
        <p:nvPicPr>
          <p:cNvPr id="7" name="Kuva 6">
            <a:extLst>
              <a:ext uri="{FF2B5EF4-FFF2-40B4-BE49-F238E27FC236}">
                <a16:creationId xmlns:a16="http://schemas.microsoft.com/office/drawing/2014/main" id="{ABCDC525-326E-402D-BAB0-31223928766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000" y="5542632"/>
            <a:ext cx="1350000" cy="540000"/>
          </a:xfrm>
          <a:prstGeom prst="rect">
            <a:avLst/>
          </a:prstGeom>
        </p:spPr>
      </p:pic>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3" name="Päivämäärän paikkamerkki 2">
            <a:extLst>
              <a:ext uri="{FF2B5EF4-FFF2-40B4-BE49-F238E27FC236}">
                <a16:creationId xmlns:a16="http://schemas.microsoft.com/office/drawing/2014/main" id="{7496009E-D81D-4D7F-9DC9-1E064CC85230}"/>
              </a:ext>
            </a:extLst>
          </p:cNvPr>
          <p:cNvSpPr>
            <a:spLocks noGrp="1"/>
          </p:cNvSpPr>
          <p:nvPr>
            <p:ph type="dt" sz="half" idx="10"/>
          </p:nvPr>
        </p:nvSpPr>
        <p:spPr/>
        <p:txBody>
          <a:bodyPr/>
          <a:lstStyle>
            <a:lvl1pPr>
              <a:defRPr>
                <a:noFill/>
              </a:defRPr>
            </a:lvl1pPr>
          </a:lstStyle>
          <a:p>
            <a:fld id="{1DCA952E-994A-4FC4-A845-4F7DBA9AF943}" type="datetimeFigureOut">
              <a:rPr lang="fi-FI" smtClean="0"/>
              <a:t>4.5.2020</a:t>
            </a:fld>
            <a:endParaRPr lang="fi-FI"/>
          </a:p>
        </p:txBody>
      </p:sp>
      <p:sp>
        <p:nvSpPr>
          <p:cNvPr id="4" name="Alatunnisteen paikkamerkki 3">
            <a:extLst>
              <a:ext uri="{FF2B5EF4-FFF2-40B4-BE49-F238E27FC236}">
                <a16:creationId xmlns:a16="http://schemas.microsoft.com/office/drawing/2014/main" id="{A0DDA2FB-92CD-420D-851E-95270758719A}"/>
              </a:ext>
            </a:extLst>
          </p:cNvPr>
          <p:cNvSpPr>
            <a:spLocks noGrp="1"/>
          </p:cNvSpPr>
          <p:nvPr>
            <p:ph type="ftr" sz="quarter" idx="11"/>
          </p:nvPr>
        </p:nvSpPr>
        <p:spPr/>
        <p:txBody>
          <a:bodyPr/>
          <a:lstStyle>
            <a:lvl1pPr>
              <a:defRPr>
                <a:noFill/>
              </a:defRPr>
            </a:lvl1pPr>
          </a:lstStyle>
          <a:p>
            <a:endParaRPr lang="fi-FI"/>
          </a:p>
        </p:txBody>
      </p:sp>
      <p:sp>
        <p:nvSpPr>
          <p:cNvPr id="5" name="Dian numeron paikkamerkki 4">
            <a:extLst>
              <a:ext uri="{FF2B5EF4-FFF2-40B4-BE49-F238E27FC236}">
                <a16:creationId xmlns:a16="http://schemas.microsoft.com/office/drawing/2014/main" id="{5D3EC42C-44D8-417A-8174-1C58F6DE834E}"/>
              </a:ext>
            </a:extLst>
          </p:cNvPr>
          <p:cNvSpPr>
            <a:spLocks noGrp="1"/>
          </p:cNvSpPr>
          <p:nvPr>
            <p:ph type="sldNum" sz="quarter" idx="12"/>
          </p:nvPr>
        </p:nvSpPr>
        <p:spPr/>
        <p:txBody>
          <a:bodyPr/>
          <a:lstStyle>
            <a:lvl1pPr>
              <a:defRPr>
                <a:noFill/>
              </a:defRPr>
            </a:lvl1pPr>
          </a:lstStyle>
          <a:p>
            <a:fld id="{C05CDAC3-EE30-4D66-9687-E21E71179446}" type="slidenum">
              <a:rPr lang="fi-FI" smtClean="0"/>
              <a:t>‹#›</a:t>
            </a:fld>
            <a:endParaRPr lang="fi-FI"/>
          </a:p>
        </p:txBody>
      </p:sp>
    </p:spTree>
    <p:extLst>
      <p:ext uri="{BB962C8B-B14F-4D97-AF65-F5344CB8AC3E}">
        <p14:creationId xmlns:p14="http://schemas.microsoft.com/office/powerpoint/2010/main" val="414486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bwMode="black">
          <a:xfrm>
            <a:off x="935999" y="377812"/>
            <a:ext cx="10332000" cy="1008000"/>
          </a:xfrm>
        </p:spPr>
        <p:txBody>
          <a:bodyPr anchor="b"/>
          <a:lstStyle/>
          <a:p>
            <a:r>
              <a:rPr lang="fi-FI"/>
              <a:t>Muokkaa perustyyl. napsautt.</a:t>
            </a:r>
            <a:endParaRPr lang="fi-FI" dirty="0"/>
          </a:p>
        </p:txBody>
      </p:sp>
      <p:sp>
        <p:nvSpPr>
          <p:cNvPr id="3" name="Sisällön paikkamerkki 2"/>
          <p:cNvSpPr>
            <a:spLocks noGrp="1"/>
          </p:cNvSpPr>
          <p:nvPr>
            <p:ph idx="1"/>
          </p:nvPr>
        </p:nvSpPr>
        <p:spPr>
          <a:xfrm>
            <a:off x="935998" y="1692000"/>
            <a:ext cx="10332000" cy="4176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1DCA952E-994A-4FC4-A845-4F7DBA9AF943}" type="datetimeFigureOut">
              <a:rPr lang="fi-FI" smtClean="0"/>
              <a:t>4.5.2020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05CDAC3-EE30-4D66-9687-E21E71179446}" type="slidenum">
              <a:rPr lang="fi-FI" smtClean="0"/>
              <a:t>‹#›</a:t>
            </a:fld>
            <a:endParaRPr lang="fi-FI"/>
          </a:p>
        </p:txBody>
      </p:sp>
    </p:spTree>
    <p:extLst>
      <p:ext uri="{BB962C8B-B14F-4D97-AF65-F5344CB8AC3E}">
        <p14:creationId xmlns:p14="http://schemas.microsoft.com/office/powerpoint/2010/main" val="2138428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Nosto kuvalla 2">
    <p:bg>
      <p:bgPr>
        <a:solidFill>
          <a:srgbClr val="FDB916"/>
        </a:solidFill>
        <a:effectLst/>
      </p:bgPr>
    </p:bg>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4" name="Otsikko 1">
            <a:extLst>
              <a:ext uri="{FF2B5EF4-FFF2-40B4-BE49-F238E27FC236}">
                <a16:creationId xmlns:a16="http://schemas.microsoft.com/office/drawing/2014/main" id="{BD18113F-F885-45F3-A170-89A2D6EA35AC}"/>
              </a:ext>
            </a:extLst>
          </p:cNvPr>
          <p:cNvSpPr>
            <a:spLocks noGrp="1"/>
          </p:cNvSpPr>
          <p:nvPr>
            <p:ph type="title"/>
          </p:nvPr>
        </p:nvSpPr>
        <p:spPr>
          <a:xfrm>
            <a:off x="930204" y="1844824"/>
            <a:ext cx="5387469" cy="2664296"/>
          </a:xfrm>
        </p:spPr>
        <p:txBody>
          <a:bodyPr anchor="t"/>
          <a:lstStyle>
            <a:lvl1pPr algn="l">
              <a:defRPr sz="2800">
                <a:solidFill>
                  <a:schemeClr val="tx1"/>
                </a:solidFill>
              </a:defRPr>
            </a:lvl1pPr>
          </a:lstStyle>
          <a:p>
            <a:r>
              <a:rPr lang="fi-FI"/>
              <a:t>Muokkaa perustyyl. napsautt.</a:t>
            </a:r>
            <a:endParaRPr lang="fi-FI" dirty="0"/>
          </a:p>
        </p:txBody>
      </p:sp>
      <p:pic>
        <p:nvPicPr>
          <p:cNvPr id="15" name="Kuva 14">
            <a:extLst>
              <a:ext uri="{FF2B5EF4-FFF2-40B4-BE49-F238E27FC236}">
                <a16:creationId xmlns:a16="http://schemas.microsoft.com/office/drawing/2014/main" id="{466AD257-6F55-4E92-AB4D-E1B96913E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722" y="1306749"/>
            <a:ext cx="3865199" cy="4395597"/>
          </a:xfrm>
          <a:prstGeom prst="rect">
            <a:avLst/>
          </a:prstGeom>
        </p:spPr>
      </p:pic>
      <p:sp>
        <p:nvSpPr>
          <p:cNvPr id="2" name="Päivämäärän paikkamerkki 1">
            <a:extLst>
              <a:ext uri="{FF2B5EF4-FFF2-40B4-BE49-F238E27FC236}">
                <a16:creationId xmlns:a16="http://schemas.microsoft.com/office/drawing/2014/main" id="{DC3BCF26-D9EE-42E4-99DD-25B90F2011C1}"/>
              </a:ext>
            </a:extLst>
          </p:cNvPr>
          <p:cNvSpPr>
            <a:spLocks noGrp="1"/>
          </p:cNvSpPr>
          <p:nvPr>
            <p:ph type="dt" sz="half" idx="10"/>
          </p:nvPr>
        </p:nvSpPr>
        <p:spPr/>
        <p:txBody>
          <a:bodyPr/>
          <a:lstStyle>
            <a:lvl1pPr>
              <a:defRPr>
                <a:noFill/>
              </a:defRPr>
            </a:lvl1pPr>
          </a:lstStyle>
          <a:p>
            <a:fld id="{1DCA952E-994A-4FC4-A845-4F7DBA9AF943}" type="datetimeFigureOut">
              <a:rPr lang="fi-FI" smtClean="0"/>
              <a:t>4.5.2020</a:t>
            </a:fld>
            <a:endParaRPr lang="fi-FI"/>
          </a:p>
        </p:txBody>
      </p:sp>
      <p:sp>
        <p:nvSpPr>
          <p:cNvPr id="3" name="Alatunnisteen paikkamerkki 2">
            <a:extLst>
              <a:ext uri="{FF2B5EF4-FFF2-40B4-BE49-F238E27FC236}">
                <a16:creationId xmlns:a16="http://schemas.microsoft.com/office/drawing/2014/main" id="{3C93180D-B56A-4E47-A202-FB9C521C6A6E}"/>
              </a:ext>
            </a:extLst>
          </p:cNvPr>
          <p:cNvSpPr>
            <a:spLocks noGrp="1"/>
          </p:cNvSpPr>
          <p:nvPr>
            <p:ph type="ftr" sz="quarter" idx="11"/>
          </p:nvPr>
        </p:nvSpPr>
        <p:spPr/>
        <p:txBody>
          <a:bodyPr/>
          <a:lstStyle>
            <a:lvl1pPr>
              <a:defRPr>
                <a:noFill/>
              </a:defRPr>
            </a:lvl1pPr>
          </a:lstStyle>
          <a:p>
            <a:endParaRPr lang="fi-FI"/>
          </a:p>
        </p:txBody>
      </p:sp>
      <p:sp>
        <p:nvSpPr>
          <p:cNvPr id="4" name="Dian numeron paikkamerkki 3">
            <a:extLst>
              <a:ext uri="{FF2B5EF4-FFF2-40B4-BE49-F238E27FC236}">
                <a16:creationId xmlns:a16="http://schemas.microsoft.com/office/drawing/2014/main" id="{17583949-AE63-41C6-B4EF-A1402FBE74BC}"/>
              </a:ext>
            </a:extLst>
          </p:cNvPr>
          <p:cNvSpPr>
            <a:spLocks noGrp="1"/>
          </p:cNvSpPr>
          <p:nvPr>
            <p:ph type="sldNum" sz="quarter" idx="12"/>
          </p:nvPr>
        </p:nvSpPr>
        <p:spPr/>
        <p:txBody>
          <a:bodyPr/>
          <a:lstStyle>
            <a:lvl1pPr>
              <a:defRPr>
                <a:noFill/>
              </a:defRPr>
            </a:lvl1pPr>
          </a:lstStyle>
          <a:p>
            <a:fld id="{C05CDAC3-EE30-4D66-9687-E21E71179446}" type="slidenum">
              <a:rPr lang="fi-FI" smtClean="0"/>
              <a:t>‹#›</a:t>
            </a:fld>
            <a:endParaRPr lang="fi-FI"/>
          </a:p>
        </p:txBody>
      </p:sp>
      <p:pic>
        <p:nvPicPr>
          <p:cNvPr id="16" name="Kuva 15">
            <a:extLst>
              <a:ext uri="{FF2B5EF4-FFF2-40B4-BE49-F238E27FC236}">
                <a16:creationId xmlns:a16="http://schemas.microsoft.com/office/drawing/2014/main" id="{308079A6-F4FD-4D4C-AC2F-2F7BFA0F3F3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000" y="5544000"/>
            <a:ext cx="1350000" cy="540000"/>
          </a:xfrm>
          <a:prstGeom prst="rect">
            <a:avLst/>
          </a:prstGeom>
        </p:spPr>
      </p:pic>
    </p:spTree>
    <p:extLst>
      <p:ext uri="{BB962C8B-B14F-4D97-AF65-F5344CB8AC3E}">
        <p14:creationId xmlns:p14="http://schemas.microsoft.com/office/powerpoint/2010/main" val="1508981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Nosto kuvalla 3">
    <p:bg>
      <p:bgPr>
        <a:solidFill>
          <a:srgbClr val="FDB916"/>
        </a:solidFill>
        <a:effectLst/>
      </p:bgPr>
    </p:bg>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4" name="Otsikko 1">
            <a:extLst>
              <a:ext uri="{FF2B5EF4-FFF2-40B4-BE49-F238E27FC236}">
                <a16:creationId xmlns:a16="http://schemas.microsoft.com/office/drawing/2014/main" id="{C66D6349-4BE0-4E10-84F8-1471884C2021}"/>
              </a:ext>
            </a:extLst>
          </p:cNvPr>
          <p:cNvSpPr>
            <a:spLocks noGrp="1"/>
          </p:cNvSpPr>
          <p:nvPr>
            <p:ph type="title"/>
          </p:nvPr>
        </p:nvSpPr>
        <p:spPr>
          <a:xfrm>
            <a:off x="930204" y="1844824"/>
            <a:ext cx="5387469" cy="2664296"/>
          </a:xfrm>
        </p:spPr>
        <p:txBody>
          <a:bodyPr anchor="t"/>
          <a:lstStyle>
            <a:lvl1pPr algn="l">
              <a:defRPr sz="2800">
                <a:solidFill>
                  <a:schemeClr val="tx1"/>
                </a:solidFill>
              </a:defRPr>
            </a:lvl1pPr>
          </a:lstStyle>
          <a:p>
            <a:r>
              <a:rPr lang="fi-FI"/>
              <a:t>Muokkaa perustyyl. napsautt.</a:t>
            </a:r>
            <a:endParaRPr lang="fi-FI" dirty="0"/>
          </a:p>
        </p:txBody>
      </p:sp>
      <p:pic>
        <p:nvPicPr>
          <p:cNvPr id="16" name="Kuva 15" descr="Kuva, joka sisältää kohteen lelu, LEGO&#10;&#10;Kuvaus luotu, korkea luotettavuus">
            <a:extLst>
              <a:ext uri="{FF2B5EF4-FFF2-40B4-BE49-F238E27FC236}">
                <a16:creationId xmlns:a16="http://schemas.microsoft.com/office/drawing/2014/main" id="{8576ED77-6628-4FB2-8A0F-59BFB0803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563" y="1005633"/>
            <a:ext cx="6147162" cy="4560395"/>
          </a:xfrm>
          <a:prstGeom prst="rect">
            <a:avLst/>
          </a:prstGeom>
        </p:spPr>
      </p:pic>
      <p:sp>
        <p:nvSpPr>
          <p:cNvPr id="2" name="Päivämäärän paikkamerkki 1">
            <a:extLst>
              <a:ext uri="{FF2B5EF4-FFF2-40B4-BE49-F238E27FC236}">
                <a16:creationId xmlns:a16="http://schemas.microsoft.com/office/drawing/2014/main" id="{FC2DF8F2-B7EF-426A-BCDF-AEDE4F5457CE}"/>
              </a:ext>
            </a:extLst>
          </p:cNvPr>
          <p:cNvSpPr>
            <a:spLocks noGrp="1"/>
          </p:cNvSpPr>
          <p:nvPr>
            <p:ph type="dt" sz="half" idx="10"/>
          </p:nvPr>
        </p:nvSpPr>
        <p:spPr/>
        <p:txBody>
          <a:bodyPr/>
          <a:lstStyle>
            <a:lvl1pPr>
              <a:defRPr>
                <a:noFill/>
              </a:defRPr>
            </a:lvl1pPr>
          </a:lstStyle>
          <a:p>
            <a:fld id="{1DCA952E-994A-4FC4-A845-4F7DBA9AF943}" type="datetimeFigureOut">
              <a:rPr lang="fi-FI" smtClean="0"/>
              <a:t>4.5.2020</a:t>
            </a:fld>
            <a:endParaRPr lang="fi-FI"/>
          </a:p>
        </p:txBody>
      </p:sp>
      <p:sp>
        <p:nvSpPr>
          <p:cNvPr id="3" name="Alatunnisteen paikkamerkki 2">
            <a:extLst>
              <a:ext uri="{FF2B5EF4-FFF2-40B4-BE49-F238E27FC236}">
                <a16:creationId xmlns:a16="http://schemas.microsoft.com/office/drawing/2014/main" id="{77B9DB7C-FAA7-4BC8-9966-D570CCE50825}"/>
              </a:ext>
            </a:extLst>
          </p:cNvPr>
          <p:cNvSpPr>
            <a:spLocks noGrp="1"/>
          </p:cNvSpPr>
          <p:nvPr>
            <p:ph type="ftr" sz="quarter" idx="11"/>
          </p:nvPr>
        </p:nvSpPr>
        <p:spPr/>
        <p:txBody>
          <a:bodyPr/>
          <a:lstStyle>
            <a:lvl1pPr>
              <a:defRPr>
                <a:noFill/>
              </a:defRPr>
            </a:lvl1pPr>
          </a:lstStyle>
          <a:p>
            <a:endParaRPr lang="fi-FI"/>
          </a:p>
        </p:txBody>
      </p:sp>
      <p:sp>
        <p:nvSpPr>
          <p:cNvPr id="4" name="Dian numeron paikkamerkki 3">
            <a:extLst>
              <a:ext uri="{FF2B5EF4-FFF2-40B4-BE49-F238E27FC236}">
                <a16:creationId xmlns:a16="http://schemas.microsoft.com/office/drawing/2014/main" id="{292213D3-446C-4EC0-AB9E-E4254141BCAC}"/>
              </a:ext>
            </a:extLst>
          </p:cNvPr>
          <p:cNvSpPr>
            <a:spLocks noGrp="1"/>
          </p:cNvSpPr>
          <p:nvPr>
            <p:ph type="sldNum" sz="quarter" idx="12"/>
          </p:nvPr>
        </p:nvSpPr>
        <p:spPr/>
        <p:txBody>
          <a:bodyPr/>
          <a:lstStyle>
            <a:lvl1pPr>
              <a:defRPr>
                <a:noFill/>
              </a:defRPr>
            </a:lvl1pPr>
          </a:lstStyle>
          <a:p>
            <a:fld id="{C05CDAC3-EE30-4D66-9687-E21E71179446}" type="slidenum">
              <a:rPr lang="fi-FI" smtClean="0"/>
              <a:t>‹#›</a:t>
            </a:fld>
            <a:endParaRPr lang="fi-FI"/>
          </a:p>
        </p:txBody>
      </p:sp>
      <p:pic>
        <p:nvPicPr>
          <p:cNvPr id="15" name="Kuva 14">
            <a:extLst>
              <a:ext uri="{FF2B5EF4-FFF2-40B4-BE49-F238E27FC236}">
                <a16:creationId xmlns:a16="http://schemas.microsoft.com/office/drawing/2014/main" id="{308079A6-F4FD-4D4C-AC2F-2F7BFA0F3F3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000" y="5544000"/>
            <a:ext cx="1350000" cy="540000"/>
          </a:xfrm>
          <a:prstGeom prst="rect">
            <a:avLst/>
          </a:prstGeom>
        </p:spPr>
      </p:pic>
    </p:spTree>
    <p:extLst>
      <p:ext uri="{BB962C8B-B14F-4D97-AF65-F5344CB8AC3E}">
        <p14:creationId xmlns:p14="http://schemas.microsoft.com/office/powerpoint/2010/main" val="2484958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lgn="l">
              <a:defRPr/>
            </a:lvl1pPr>
          </a:lstStyle>
          <a:p>
            <a:r>
              <a:rPr lang="fi-FI"/>
              <a:t>Muokkaa perustyyl. napsautt.</a:t>
            </a:r>
            <a:endParaRPr lang="fi-FI" dirty="0"/>
          </a:p>
        </p:txBody>
      </p:sp>
      <p:sp>
        <p:nvSpPr>
          <p:cNvPr id="3" name="Päivämäärän paikkamerkki 2"/>
          <p:cNvSpPr>
            <a:spLocks noGrp="1"/>
          </p:cNvSpPr>
          <p:nvPr>
            <p:ph type="dt" sz="half" idx="10"/>
          </p:nvPr>
        </p:nvSpPr>
        <p:spPr/>
        <p:txBody>
          <a:bodyPr/>
          <a:lstStyle/>
          <a:p>
            <a:fld id="{1DCA952E-994A-4FC4-A845-4F7DBA9AF943}" type="datetimeFigureOut">
              <a:rPr lang="fi-FI" smtClean="0"/>
              <a:t>4.5.2020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C05CDAC3-EE30-4D66-9687-E21E71179446}" type="slidenum">
              <a:rPr lang="fi-FI" smtClean="0"/>
              <a:t>‹#›</a:t>
            </a:fld>
            <a:endParaRPr lang="fi-FI"/>
          </a:p>
        </p:txBody>
      </p:sp>
    </p:spTree>
    <p:extLst>
      <p:ext uri="{BB962C8B-B14F-4D97-AF65-F5344CB8AC3E}">
        <p14:creationId xmlns:p14="http://schemas.microsoft.com/office/powerpoint/2010/main" val="696917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noFill/>
              </a:defRPr>
            </a:lvl1pPr>
          </a:lstStyle>
          <a:p>
            <a:fld id="{1DCA952E-994A-4FC4-A845-4F7DBA9AF943}" type="datetimeFigureOut">
              <a:rPr lang="fi-FI" smtClean="0"/>
              <a:t>4.5.2020</a:t>
            </a:fld>
            <a:endParaRPr lang="fi-FI"/>
          </a:p>
        </p:txBody>
      </p:sp>
      <p:sp>
        <p:nvSpPr>
          <p:cNvPr id="3" name="Alatunnisteen paikkamerkki 2"/>
          <p:cNvSpPr>
            <a:spLocks noGrp="1"/>
          </p:cNvSpPr>
          <p:nvPr>
            <p:ph type="ftr" sz="quarter" idx="11"/>
          </p:nvPr>
        </p:nvSpPr>
        <p:spPr/>
        <p:txBody>
          <a:bodyPr/>
          <a:lstStyle>
            <a:lvl1pPr>
              <a:defRPr>
                <a:noFill/>
              </a:defRPr>
            </a:lvl1pPr>
          </a:lstStyle>
          <a:p>
            <a:endParaRPr lang="fi-FI"/>
          </a:p>
        </p:txBody>
      </p:sp>
      <p:sp>
        <p:nvSpPr>
          <p:cNvPr id="4" name="Dian numeron paikkamerkki 3"/>
          <p:cNvSpPr>
            <a:spLocks noGrp="1"/>
          </p:cNvSpPr>
          <p:nvPr>
            <p:ph type="sldNum" sz="quarter" idx="12"/>
          </p:nvPr>
        </p:nvSpPr>
        <p:spPr/>
        <p:txBody>
          <a:bodyPr/>
          <a:lstStyle>
            <a:lvl1pPr>
              <a:defRPr>
                <a:noFill/>
              </a:defRPr>
            </a:lvl1pPr>
          </a:lstStyle>
          <a:p>
            <a:fld id="{C05CDAC3-EE30-4D66-9687-E21E71179446}" type="slidenum">
              <a:rPr lang="fi-FI" smtClean="0"/>
              <a:t>‹#›</a:t>
            </a:fld>
            <a:endParaRPr lang="fi-FI"/>
          </a:p>
        </p:txBody>
      </p:sp>
      <p:sp>
        <p:nvSpPr>
          <p:cNvPr id="5" name="Otsikko 1"/>
          <p:cNvSpPr>
            <a:spLocks noGrp="1"/>
          </p:cNvSpPr>
          <p:nvPr>
            <p:ph type="title"/>
          </p:nvPr>
        </p:nvSpPr>
        <p:spPr>
          <a:xfrm>
            <a:off x="935999" y="378000"/>
            <a:ext cx="10332000" cy="1008000"/>
          </a:xfrm>
        </p:spPr>
        <p:txBody>
          <a:bodyPr/>
          <a:lstStyle>
            <a:lvl1pPr algn="l">
              <a:defRPr/>
            </a:lvl1pPr>
          </a:lstStyle>
          <a:p>
            <a:r>
              <a:rPr lang="fi-FI"/>
              <a:t>Muokkaa perustyyl. napsautt.</a:t>
            </a:r>
            <a:endParaRPr lang="fi-FI" dirty="0"/>
          </a:p>
        </p:txBody>
      </p:sp>
    </p:spTree>
    <p:extLst>
      <p:ext uri="{BB962C8B-B14F-4D97-AF65-F5344CB8AC3E}">
        <p14:creationId xmlns:p14="http://schemas.microsoft.com/office/powerpoint/2010/main" val="4288058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Lopetusdia">
    <p:bg>
      <p:bgPr>
        <a:solidFill>
          <a:srgbClr val="E2E2E2"/>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bwMode="black">
          <a:xfrm>
            <a:off x="2783632" y="1268896"/>
            <a:ext cx="6624736" cy="1224000"/>
          </a:xfrm>
        </p:spPr>
        <p:txBody>
          <a:bodyPr anchor="b">
            <a:noAutofit/>
          </a:bodyPr>
          <a:lstStyle>
            <a:lvl1pPr algn="ctr">
              <a:defRPr sz="4000">
                <a:solidFill>
                  <a:srgbClr val="003580"/>
                </a:solidFill>
              </a:defRPr>
            </a:lvl1pPr>
          </a:lstStyle>
          <a:p>
            <a:r>
              <a:rPr lang="fi-FI" dirty="0"/>
              <a:t>Lisää kiitosteksti</a:t>
            </a:r>
          </a:p>
        </p:txBody>
      </p:sp>
      <p:sp>
        <p:nvSpPr>
          <p:cNvPr id="3" name="Alaotsikko 2"/>
          <p:cNvSpPr>
            <a:spLocks noGrp="1"/>
          </p:cNvSpPr>
          <p:nvPr>
            <p:ph type="subTitle" idx="1" hasCustomPrompt="1"/>
          </p:nvPr>
        </p:nvSpPr>
        <p:spPr bwMode="black">
          <a:xfrm>
            <a:off x="3287688" y="2624348"/>
            <a:ext cx="5616624" cy="1224000"/>
          </a:xfrm>
        </p:spPr>
        <p:txBody>
          <a:bodyPr>
            <a:noAutofit/>
          </a:bodyPr>
          <a:lstStyle>
            <a:lvl1pPr marL="0" indent="0" algn="ctr">
              <a:spcAft>
                <a:spcPts val="0"/>
              </a:spcAft>
              <a:buNone/>
              <a:defRPr sz="16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Yhteystiedot</a:t>
            </a:r>
          </a:p>
        </p:txBody>
      </p:sp>
      <p:grpSp>
        <p:nvGrpSpPr>
          <p:cNvPr id="12" name="Ryhmä 11">
            <a:extLst>
              <a:ext uri="{FF2B5EF4-FFF2-40B4-BE49-F238E27FC236}">
                <a16:creationId xmlns:a16="http://schemas.microsoft.com/office/drawing/2014/main" id="{E7F64D30-CB00-4CAF-AC36-C46DBE82327C}"/>
              </a:ext>
            </a:extLst>
          </p:cNvPr>
          <p:cNvGrpSpPr/>
          <p:nvPr/>
        </p:nvGrpSpPr>
        <p:grpSpPr bwMode="white">
          <a:xfrm>
            <a:off x="-1200" y="0"/>
            <a:ext cx="12194400" cy="6876000"/>
            <a:chOff x="-1200" y="0"/>
            <a:chExt cx="12194400" cy="6876000"/>
          </a:xfrm>
        </p:grpSpPr>
        <p:sp>
          <p:nvSpPr>
            <p:cNvPr id="8" name="Suorakulmio 7">
              <a:extLst>
                <a:ext uri="{FF2B5EF4-FFF2-40B4-BE49-F238E27FC236}">
                  <a16:creationId xmlns:a16="http://schemas.microsoft.com/office/drawing/2014/main" id="{C6C43332-42BC-4C0D-8853-EE2058633B0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86DFA66-6781-41F6-9A82-6EC36FFF6427}"/>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74EAB445-167C-4909-82A1-40CE0D7B1BFB}"/>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05A65AFE-A6CD-4682-9EDC-281CC91360B1}"/>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a:extLst>
              <a:ext uri="{FF2B5EF4-FFF2-40B4-BE49-F238E27FC236}">
                <a16:creationId xmlns:a16="http://schemas.microsoft.com/office/drawing/2014/main" id="{47432463-DF5E-483B-BD59-BA28002BF0B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27980" y="4845916"/>
            <a:ext cx="1350000" cy="540000"/>
          </a:xfrm>
          <a:prstGeom prst="rect">
            <a:avLst/>
          </a:prstGeom>
        </p:spPr>
      </p:pic>
      <p:sp>
        <p:nvSpPr>
          <p:cNvPr id="4" name="Päivämäärän paikkamerkki 3">
            <a:extLst>
              <a:ext uri="{FF2B5EF4-FFF2-40B4-BE49-F238E27FC236}">
                <a16:creationId xmlns:a16="http://schemas.microsoft.com/office/drawing/2014/main" id="{8727961F-D8E6-46DD-9BEA-5742B8E93A84}"/>
              </a:ext>
            </a:extLst>
          </p:cNvPr>
          <p:cNvSpPr>
            <a:spLocks noGrp="1"/>
          </p:cNvSpPr>
          <p:nvPr>
            <p:ph type="dt" sz="half" idx="10"/>
          </p:nvPr>
        </p:nvSpPr>
        <p:spPr/>
        <p:txBody>
          <a:bodyPr/>
          <a:lstStyle>
            <a:lvl1pPr>
              <a:defRPr>
                <a:noFill/>
              </a:defRPr>
            </a:lvl1pPr>
          </a:lstStyle>
          <a:p>
            <a:fld id="{1DCA952E-994A-4FC4-A845-4F7DBA9AF943}" type="datetimeFigureOut">
              <a:rPr lang="fi-FI" smtClean="0"/>
              <a:t>4.5.2020</a:t>
            </a:fld>
            <a:endParaRPr lang="fi-FI"/>
          </a:p>
        </p:txBody>
      </p:sp>
      <p:sp>
        <p:nvSpPr>
          <p:cNvPr id="6" name="Alatunnisteen paikkamerkki 5">
            <a:extLst>
              <a:ext uri="{FF2B5EF4-FFF2-40B4-BE49-F238E27FC236}">
                <a16:creationId xmlns:a16="http://schemas.microsoft.com/office/drawing/2014/main" id="{7A093586-F6E4-4490-9A6B-376B4C64C1F2}"/>
              </a:ext>
            </a:extLst>
          </p:cNvPr>
          <p:cNvSpPr>
            <a:spLocks noGrp="1"/>
          </p:cNvSpPr>
          <p:nvPr>
            <p:ph type="ftr" sz="quarter" idx="11"/>
          </p:nvPr>
        </p:nvSpPr>
        <p:spPr/>
        <p:txBody>
          <a:bodyPr/>
          <a:lstStyle>
            <a:lvl1pPr>
              <a:defRPr>
                <a:noFill/>
              </a:defRPr>
            </a:lvl1pPr>
          </a:lstStyle>
          <a:p>
            <a:endParaRPr lang="fi-FI"/>
          </a:p>
        </p:txBody>
      </p:sp>
      <p:sp>
        <p:nvSpPr>
          <p:cNvPr id="7" name="Dian numeron paikkamerkki 6">
            <a:extLst>
              <a:ext uri="{FF2B5EF4-FFF2-40B4-BE49-F238E27FC236}">
                <a16:creationId xmlns:a16="http://schemas.microsoft.com/office/drawing/2014/main" id="{133D7BD1-5AB8-407E-830A-9FDF0C5FDD3F}"/>
              </a:ext>
            </a:extLst>
          </p:cNvPr>
          <p:cNvSpPr>
            <a:spLocks noGrp="1"/>
          </p:cNvSpPr>
          <p:nvPr>
            <p:ph type="sldNum" sz="quarter" idx="12"/>
          </p:nvPr>
        </p:nvSpPr>
        <p:spPr/>
        <p:txBody>
          <a:bodyPr/>
          <a:lstStyle>
            <a:lvl1pPr>
              <a:defRPr>
                <a:noFill/>
              </a:defRPr>
            </a:lvl1pPr>
          </a:lstStyle>
          <a:p>
            <a:fld id="{C05CDAC3-EE30-4D66-9687-E21E71179446}" type="slidenum">
              <a:rPr lang="fi-FI" smtClean="0"/>
              <a:t>‹#›</a:t>
            </a:fld>
            <a:endParaRPr lang="fi-FI"/>
          </a:p>
        </p:txBody>
      </p:sp>
    </p:spTree>
    <p:extLst>
      <p:ext uri="{BB962C8B-B14F-4D97-AF65-F5344CB8AC3E}">
        <p14:creationId xmlns:p14="http://schemas.microsoft.com/office/powerpoint/2010/main" val="5934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936000" y="1692000"/>
            <a:ext cx="5040000" cy="4176000"/>
          </a:xfrm>
        </p:spPr>
        <p:txBody>
          <a:bodyPr/>
          <a:lstStyle>
            <a:lvl1pPr>
              <a:defRPr sz="2400"/>
            </a:lvl1pPr>
            <a:lvl2pPr>
              <a:defRPr sz="2000"/>
            </a:lvl2pPr>
            <a:lvl3pPr>
              <a:defRPr sz="1800"/>
            </a:lvl3pPr>
            <a:lvl4pPr>
              <a:defRPr sz="1800"/>
            </a:lvl4pPr>
            <a:lvl5pPr>
              <a:defRPr sz="1800"/>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227999" y="1692000"/>
            <a:ext cx="5040000" cy="4176000"/>
          </a:xfrm>
        </p:spPr>
        <p:txBody>
          <a:bodyPr/>
          <a:lstStyle>
            <a:lvl1pPr>
              <a:defRPr sz="2400"/>
            </a:lvl1pPr>
            <a:lvl2pPr>
              <a:defRPr sz="2000"/>
            </a:lvl2pPr>
            <a:lvl3pPr>
              <a:defRPr sz="1800"/>
            </a:lvl3pPr>
            <a:lvl4pPr>
              <a:defRPr sz="1800"/>
            </a:lvl4pPr>
            <a:lvl5pPr>
              <a:defRPr sz="1800"/>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1DCA952E-994A-4FC4-A845-4F7DBA9AF943}" type="datetimeFigureOut">
              <a:rPr lang="fi-FI" smtClean="0"/>
              <a:t>4.5.2020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05CDAC3-EE30-4D66-9687-E21E71179446}" type="slidenum">
              <a:rPr lang="fi-FI" smtClean="0"/>
              <a:t>‹#›</a:t>
            </a:fld>
            <a:endParaRPr lang="fi-FI"/>
          </a:p>
        </p:txBody>
      </p:sp>
    </p:spTree>
    <p:extLst>
      <p:ext uri="{BB962C8B-B14F-4D97-AF65-F5344CB8AC3E}">
        <p14:creationId xmlns:p14="http://schemas.microsoft.com/office/powerpoint/2010/main" val="176754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tsikkodia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6F361342-592A-43F3-95A5-5D5C0CB41488}"/>
              </a:ext>
            </a:extLst>
          </p:cNvPr>
          <p:cNvSpPr/>
          <p:nvPr/>
        </p:nvSpPr>
        <p:spPr>
          <a:xfrm>
            <a:off x="11832000" y="0"/>
            <a:ext cx="360000" cy="6876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Ryhmä 9">
            <a:extLst>
              <a:ext uri="{FF2B5EF4-FFF2-40B4-BE49-F238E27FC236}">
                <a16:creationId xmlns:a16="http://schemas.microsoft.com/office/drawing/2014/main" id="{62DD8249-3CE6-455B-A6A0-E4981FDF48E2}"/>
              </a:ext>
            </a:extLst>
          </p:cNvPr>
          <p:cNvGrpSpPr/>
          <p:nvPr/>
        </p:nvGrpSpPr>
        <p:grpSpPr bwMode="white">
          <a:xfrm>
            <a:off x="-1200" y="0"/>
            <a:ext cx="12194400" cy="6876000"/>
            <a:chOff x="-1200" y="0"/>
            <a:chExt cx="12194400" cy="6876000"/>
          </a:xfrm>
        </p:grpSpPr>
        <p:sp>
          <p:nvSpPr>
            <p:cNvPr id="11" name="Suorakulmio 10">
              <a:extLst>
                <a:ext uri="{FF2B5EF4-FFF2-40B4-BE49-F238E27FC236}">
                  <a16:creationId xmlns:a16="http://schemas.microsoft.com/office/drawing/2014/main" id="{9720C727-D834-42B4-BDB4-0D3E150E9AB2}"/>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3851D55-3BF3-4DA0-A760-6BAC01FE19CE}"/>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429598BD-C80D-4DDB-973D-8F8D44F11BDD}"/>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D62F4F89-15E3-413D-8AAE-0E815D0561E4}"/>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3" name="Otsikko 1">
            <a:extLst>
              <a:ext uri="{FF2B5EF4-FFF2-40B4-BE49-F238E27FC236}">
                <a16:creationId xmlns:a16="http://schemas.microsoft.com/office/drawing/2014/main" id="{B5A37ED5-7D0A-4DA7-A400-6B63D33E7659}"/>
              </a:ext>
            </a:extLst>
          </p:cNvPr>
          <p:cNvSpPr>
            <a:spLocks noGrp="1"/>
          </p:cNvSpPr>
          <p:nvPr>
            <p:ph type="ctrTitle"/>
          </p:nvPr>
        </p:nvSpPr>
        <p:spPr bwMode="black">
          <a:xfrm>
            <a:off x="936739" y="811927"/>
            <a:ext cx="4896544" cy="1152128"/>
          </a:xfrm>
        </p:spPr>
        <p:txBody>
          <a:bodyPr anchor="t">
            <a:noAutofit/>
          </a:bodyPr>
          <a:lstStyle>
            <a:lvl1pPr>
              <a:defRPr sz="4000"/>
            </a:lvl1pPr>
          </a:lstStyle>
          <a:p>
            <a:r>
              <a:rPr lang="fi-FI"/>
              <a:t>Muokkaa perustyyl. napsautt.</a:t>
            </a:r>
            <a:endParaRPr lang="fi-FI" dirty="0"/>
          </a:p>
        </p:txBody>
      </p:sp>
      <p:sp>
        <p:nvSpPr>
          <p:cNvPr id="14" name="Alaotsikko 2">
            <a:extLst>
              <a:ext uri="{FF2B5EF4-FFF2-40B4-BE49-F238E27FC236}">
                <a16:creationId xmlns:a16="http://schemas.microsoft.com/office/drawing/2014/main" id="{B941C269-23A2-46C9-8C1A-E432DEF24B96}"/>
              </a:ext>
            </a:extLst>
          </p:cNvPr>
          <p:cNvSpPr>
            <a:spLocks noGrp="1"/>
          </p:cNvSpPr>
          <p:nvPr>
            <p:ph type="subTitle" idx="1"/>
          </p:nvPr>
        </p:nvSpPr>
        <p:spPr bwMode="black">
          <a:xfrm>
            <a:off x="936739" y="2036067"/>
            <a:ext cx="4022026" cy="864000"/>
          </a:xfrm>
        </p:spPr>
        <p:txBody>
          <a:bodyPr>
            <a:noAutofit/>
          </a:bodyPr>
          <a:lstStyle>
            <a:lvl1pPr marL="0" indent="0" algn="l">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18" name="Tekstin paikkamerkki 12">
            <a:extLst>
              <a:ext uri="{FF2B5EF4-FFF2-40B4-BE49-F238E27FC236}">
                <a16:creationId xmlns:a16="http://schemas.microsoft.com/office/drawing/2014/main" id="{70158B9E-E5CD-4618-A1EA-602A38E83899}"/>
              </a:ext>
            </a:extLst>
          </p:cNvPr>
          <p:cNvSpPr>
            <a:spLocks noGrp="1"/>
          </p:cNvSpPr>
          <p:nvPr>
            <p:ph type="body" sz="quarter" idx="10" hasCustomPrompt="1"/>
          </p:nvPr>
        </p:nvSpPr>
        <p:spPr>
          <a:xfrm>
            <a:off x="935451" y="2938989"/>
            <a:ext cx="3447863" cy="1008000"/>
          </a:xfrm>
        </p:spPr>
        <p:txBody>
          <a:bodyPr/>
          <a:lstStyle>
            <a:lvl1pPr marL="0" indent="0" algn="l">
              <a:spcAft>
                <a:spcPts val="0"/>
              </a:spcAft>
              <a:buNone/>
              <a:defRPr sz="1600"/>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pic>
        <p:nvPicPr>
          <p:cNvPr id="19" name="Kuva 18">
            <a:extLst>
              <a:ext uri="{FF2B5EF4-FFF2-40B4-BE49-F238E27FC236}">
                <a16:creationId xmlns:a16="http://schemas.microsoft.com/office/drawing/2014/main" id="{3D6ED119-5D38-418D-95E5-C4015ABD845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000" y="5714081"/>
            <a:ext cx="1350000" cy="540000"/>
          </a:xfrm>
          <a:prstGeom prst="rect">
            <a:avLst/>
          </a:prstGeom>
        </p:spPr>
      </p:pic>
      <p:sp>
        <p:nvSpPr>
          <p:cNvPr id="2" name="Päivämäärän paikkamerkki 1">
            <a:extLst>
              <a:ext uri="{FF2B5EF4-FFF2-40B4-BE49-F238E27FC236}">
                <a16:creationId xmlns:a16="http://schemas.microsoft.com/office/drawing/2014/main" id="{564B8095-BEAB-4632-B252-01704ABCEAA0}"/>
              </a:ext>
            </a:extLst>
          </p:cNvPr>
          <p:cNvSpPr>
            <a:spLocks noGrp="1"/>
          </p:cNvSpPr>
          <p:nvPr>
            <p:ph type="dt" sz="half" idx="11"/>
          </p:nvPr>
        </p:nvSpPr>
        <p:spPr/>
        <p:txBody>
          <a:bodyPr/>
          <a:lstStyle>
            <a:lvl1pPr>
              <a:defRPr>
                <a:noFill/>
              </a:defRPr>
            </a:lvl1pPr>
          </a:lstStyle>
          <a:p>
            <a:fld id="{1DCA952E-994A-4FC4-A845-4F7DBA9AF943}" type="datetimeFigureOut">
              <a:rPr lang="fi-FI" smtClean="0"/>
              <a:t>4.5.2020</a:t>
            </a:fld>
            <a:endParaRPr lang="fi-FI"/>
          </a:p>
        </p:txBody>
      </p:sp>
      <p:sp>
        <p:nvSpPr>
          <p:cNvPr id="3" name="Alatunnisteen paikkamerkki 2">
            <a:extLst>
              <a:ext uri="{FF2B5EF4-FFF2-40B4-BE49-F238E27FC236}">
                <a16:creationId xmlns:a16="http://schemas.microsoft.com/office/drawing/2014/main" id="{1D89A070-0800-4333-9BB6-A0844BD3D49E}"/>
              </a:ext>
            </a:extLst>
          </p:cNvPr>
          <p:cNvSpPr>
            <a:spLocks noGrp="1"/>
          </p:cNvSpPr>
          <p:nvPr>
            <p:ph type="ftr" sz="quarter" idx="12"/>
          </p:nvPr>
        </p:nvSpPr>
        <p:spPr/>
        <p:txBody>
          <a:bodyPr/>
          <a:lstStyle>
            <a:lvl1pPr>
              <a:defRPr>
                <a:noFill/>
              </a:defRPr>
            </a:lvl1pPr>
          </a:lstStyle>
          <a:p>
            <a:endParaRPr lang="fi-FI"/>
          </a:p>
        </p:txBody>
      </p:sp>
      <p:sp>
        <p:nvSpPr>
          <p:cNvPr id="4" name="Dian numeron paikkamerkki 3">
            <a:extLst>
              <a:ext uri="{FF2B5EF4-FFF2-40B4-BE49-F238E27FC236}">
                <a16:creationId xmlns:a16="http://schemas.microsoft.com/office/drawing/2014/main" id="{E452698D-D440-49D6-BDC6-A296A26F8F06}"/>
              </a:ext>
            </a:extLst>
          </p:cNvPr>
          <p:cNvSpPr>
            <a:spLocks noGrp="1"/>
          </p:cNvSpPr>
          <p:nvPr>
            <p:ph type="sldNum" sz="quarter" idx="13"/>
          </p:nvPr>
        </p:nvSpPr>
        <p:spPr/>
        <p:txBody>
          <a:bodyPr/>
          <a:lstStyle>
            <a:lvl1pPr>
              <a:defRPr>
                <a:noFill/>
              </a:defRPr>
            </a:lvl1pPr>
          </a:lstStyle>
          <a:p>
            <a:fld id="{C05CDAC3-EE30-4D66-9687-E21E71179446}" type="slidenum">
              <a:rPr lang="fi-FI" smtClean="0"/>
              <a:t>‹#›</a:t>
            </a:fld>
            <a:endParaRPr lang="fi-FI"/>
          </a:p>
        </p:txBody>
      </p:sp>
    </p:spTree>
    <p:extLst>
      <p:ext uri="{BB962C8B-B14F-4D97-AF65-F5344CB8AC3E}">
        <p14:creationId xmlns:p14="http://schemas.microsoft.com/office/powerpoint/2010/main" val="325219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tsikko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6F361342-592A-43F3-95A5-5D5C0CB41488}"/>
              </a:ext>
            </a:extLst>
          </p:cNvPr>
          <p:cNvSpPr/>
          <p:nvPr/>
        </p:nvSpPr>
        <p:spPr>
          <a:xfrm>
            <a:off x="11832000" y="0"/>
            <a:ext cx="360000" cy="6876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Ryhmä 9">
            <a:extLst>
              <a:ext uri="{FF2B5EF4-FFF2-40B4-BE49-F238E27FC236}">
                <a16:creationId xmlns:a16="http://schemas.microsoft.com/office/drawing/2014/main" id="{62DD8249-3CE6-455B-A6A0-E4981FDF48E2}"/>
              </a:ext>
            </a:extLst>
          </p:cNvPr>
          <p:cNvGrpSpPr/>
          <p:nvPr/>
        </p:nvGrpSpPr>
        <p:grpSpPr bwMode="white">
          <a:xfrm>
            <a:off x="-1200" y="0"/>
            <a:ext cx="12194400" cy="6876000"/>
            <a:chOff x="-1200" y="0"/>
            <a:chExt cx="12194400" cy="6876000"/>
          </a:xfrm>
        </p:grpSpPr>
        <p:sp>
          <p:nvSpPr>
            <p:cNvPr id="11" name="Suorakulmio 10">
              <a:extLst>
                <a:ext uri="{FF2B5EF4-FFF2-40B4-BE49-F238E27FC236}">
                  <a16:creationId xmlns:a16="http://schemas.microsoft.com/office/drawing/2014/main" id="{9720C727-D834-42B4-BDB4-0D3E150E9AB2}"/>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3851D55-3BF3-4DA0-A760-6BAC01FE19CE}"/>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429598BD-C80D-4DDB-973D-8F8D44F11BDD}"/>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D62F4F89-15E3-413D-8AAE-0E815D0561E4}"/>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3" name="Otsikko 1">
            <a:extLst>
              <a:ext uri="{FF2B5EF4-FFF2-40B4-BE49-F238E27FC236}">
                <a16:creationId xmlns:a16="http://schemas.microsoft.com/office/drawing/2014/main" id="{B5A37ED5-7D0A-4DA7-A400-6B63D33E7659}"/>
              </a:ext>
            </a:extLst>
          </p:cNvPr>
          <p:cNvSpPr>
            <a:spLocks noGrp="1"/>
          </p:cNvSpPr>
          <p:nvPr>
            <p:ph type="ctrTitle"/>
          </p:nvPr>
        </p:nvSpPr>
        <p:spPr bwMode="black">
          <a:xfrm>
            <a:off x="6888088" y="1772816"/>
            <a:ext cx="4896544" cy="1152128"/>
          </a:xfrm>
        </p:spPr>
        <p:txBody>
          <a:bodyPr anchor="t">
            <a:noAutofit/>
          </a:bodyPr>
          <a:lstStyle>
            <a:lvl1pPr>
              <a:defRPr sz="4000"/>
            </a:lvl1pPr>
          </a:lstStyle>
          <a:p>
            <a:r>
              <a:rPr lang="fi-FI"/>
              <a:t>Muokkaa perustyyl. napsautt.</a:t>
            </a:r>
            <a:endParaRPr lang="fi-FI" dirty="0"/>
          </a:p>
        </p:txBody>
      </p:sp>
      <p:sp>
        <p:nvSpPr>
          <p:cNvPr id="14" name="Alaotsikko 2">
            <a:extLst>
              <a:ext uri="{FF2B5EF4-FFF2-40B4-BE49-F238E27FC236}">
                <a16:creationId xmlns:a16="http://schemas.microsoft.com/office/drawing/2014/main" id="{B941C269-23A2-46C9-8C1A-E432DEF24B96}"/>
              </a:ext>
            </a:extLst>
          </p:cNvPr>
          <p:cNvSpPr>
            <a:spLocks noGrp="1"/>
          </p:cNvSpPr>
          <p:nvPr>
            <p:ph type="subTitle" idx="1"/>
          </p:nvPr>
        </p:nvSpPr>
        <p:spPr bwMode="black">
          <a:xfrm>
            <a:off x="6888088" y="2996956"/>
            <a:ext cx="4896544" cy="864000"/>
          </a:xfrm>
        </p:spPr>
        <p:txBody>
          <a:bodyPr>
            <a:noAutofit/>
          </a:bodyPr>
          <a:lstStyle>
            <a:lvl1pPr marL="0" indent="0" algn="l">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18" name="Tekstin paikkamerkki 12">
            <a:extLst>
              <a:ext uri="{FF2B5EF4-FFF2-40B4-BE49-F238E27FC236}">
                <a16:creationId xmlns:a16="http://schemas.microsoft.com/office/drawing/2014/main" id="{70158B9E-E5CD-4618-A1EA-602A38E83899}"/>
              </a:ext>
            </a:extLst>
          </p:cNvPr>
          <p:cNvSpPr>
            <a:spLocks noGrp="1"/>
          </p:cNvSpPr>
          <p:nvPr>
            <p:ph type="body" sz="quarter" idx="10" hasCustomPrompt="1"/>
          </p:nvPr>
        </p:nvSpPr>
        <p:spPr>
          <a:xfrm>
            <a:off x="6886800" y="3873513"/>
            <a:ext cx="4896000" cy="1008000"/>
          </a:xfrm>
        </p:spPr>
        <p:txBody>
          <a:bodyPr/>
          <a:lstStyle>
            <a:lvl1pPr marL="0" indent="0" algn="l">
              <a:spcAft>
                <a:spcPts val="0"/>
              </a:spcAft>
              <a:buNone/>
              <a:defRPr sz="1600"/>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pic>
        <p:nvPicPr>
          <p:cNvPr id="19" name="Kuva 18">
            <a:extLst>
              <a:ext uri="{FF2B5EF4-FFF2-40B4-BE49-F238E27FC236}">
                <a16:creationId xmlns:a16="http://schemas.microsoft.com/office/drawing/2014/main" id="{3D6ED119-5D38-418D-95E5-C4015ABD845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81454" y="836712"/>
            <a:ext cx="1350000" cy="540000"/>
          </a:xfrm>
          <a:prstGeom prst="rect">
            <a:avLst/>
          </a:prstGeom>
        </p:spPr>
      </p:pic>
      <p:sp>
        <p:nvSpPr>
          <p:cNvPr id="2" name="Päivämäärän paikkamerkki 1">
            <a:extLst>
              <a:ext uri="{FF2B5EF4-FFF2-40B4-BE49-F238E27FC236}">
                <a16:creationId xmlns:a16="http://schemas.microsoft.com/office/drawing/2014/main" id="{CD5A4255-514A-46CC-A459-31204CD24BEC}"/>
              </a:ext>
            </a:extLst>
          </p:cNvPr>
          <p:cNvSpPr>
            <a:spLocks noGrp="1"/>
          </p:cNvSpPr>
          <p:nvPr>
            <p:ph type="dt" sz="half" idx="11"/>
          </p:nvPr>
        </p:nvSpPr>
        <p:spPr/>
        <p:txBody>
          <a:bodyPr/>
          <a:lstStyle>
            <a:lvl1pPr>
              <a:defRPr>
                <a:noFill/>
              </a:defRPr>
            </a:lvl1pPr>
          </a:lstStyle>
          <a:p>
            <a:fld id="{1DCA952E-994A-4FC4-A845-4F7DBA9AF943}" type="datetimeFigureOut">
              <a:rPr lang="fi-FI" smtClean="0"/>
              <a:t>4.5.2020</a:t>
            </a:fld>
            <a:endParaRPr lang="fi-FI"/>
          </a:p>
        </p:txBody>
      </p:sp>
      <p:sp>
        <p:nvSpPr>
          <p:cNvPr id="3" name="Alatunnisteen paikkamerkki 2">
            <a:extLst>
              <a:ext uri="{FF2B5EF4-FFF2-40B4-BE49-F238E27FC236}">
                <a16:creationId xmlns:a16="http://schemas.microsoft.com/office/drawing/2014/main" id="{DA503079-1E44-4D7E-A544-D849992E443B}"/>
              </a:ext>
            </a:extLst>
          </p:cNvPr>
          <p:cNvSpPr>
            <a:spLocks noGrp="1"/>
          </p:cNvSpPr>
          <p:nvPr>
            <p:ph type="ftr" sz="quarter" idx="12"/>
          </p:nvPr>
        </p:nvSpPr>
        <p:spPr/>
        <p:txBody>
          <a:bodyPr/>
          <a:lstStyle>
            <a:lvl1pPr>
              <a:defRPr>
                <a:noFill/>
              </a:defRPr>
            </a:lvl1pPr>
          </a:lstStyle>
          <a:p>
            <a:endParaRPr lang="fi-FI"/>
          </a:p>
        </p:txBody>
      </p:sp>
      <p:sp>
        <p:nvSpPr>
          <p:cNvPr id="4" name="Dian numeron paikkamerkki 3">
            <a:extLst>
              <a:ext uri="{FF2B5EF4-FFF2-40B4-BE49-F238E27FC236}">
                <a16:creationId xmlns:a16="http://schemas.microsoft.com/office/drawing/2014/main" id="{E16A23DB-6C60-4BC4-BE0A-F175377A3CC1}"/>
              </a:ext>
            </a:extLst>
          </p:cNvPr>
          <p:cNvSpPr>
            <a:spLocks noGrp="1"/>
          </p:cNvSpPr>
          <p:nvPr>
            <p:ph type="sldNum" sz="quarter" idx="13"/>
          </p:nvPr>
        </p:nvSpPr>
        <p:spPr/>
        <p:txBody>
          <a:bodyPr/>
          <a:lstStyle>
            <a:lvl1pPr>
              <a:defRPr>
                <a:noFill/>
              </a:defRPr>
            </a:lvl1pPr>
          </a:lstStyle>
          <a:p>
            <a:fld id="{C05CDAC3-EE30-4D66-9687-E21E71179446}" type="slidenum">
              <a:rPr lang="fi-FI" smtClean="0"/>
              <a:t>‹#›</a:t>
            </a:fld>
            <a:endParaRPr lang="fi-FI"/>
          </a:p>
        </p:txBody>
      </p:sp>
    </p:spTree>
    <p:extLst>
      <p:ext uri="{BB962C8B-B14F-4D97-AF65-F5344CB8AC3E}">
        <p14:creationId xmlns:p14="http://schemas.microsoft.com/office/powerpoint/2010/main" val="251746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tsikkodia 4">
    <p:bg>
      <p:bgPr>
        <a:solidFill>
          <a:srgbClr val="0EB24C"/>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bwMode="black">
          <a:xfrm>
            <a:off x="1200000" y="1692000"/>
            <a:ext cx="9792000" cy="1224000"/>
          </a:xfrm>
        </p:spPr>
        <p:txBody>
          <a:bodyPr anchor="b">
            <a:noAutofit/>
          </a:bodyPr>
          <a:lstStyle>
            <a:lvl1pPr algn="ctr">
              <a:defRPr sz="4000" b="0">
                <a:solidFill>
                  <a:srgbClr val="FFFFFF"/>
                </a:solidFill>
              </a:defRPr>
            </a:lvl1pPr>
          </a:lstStyle>
          <a:p>
            <a:r>
              <a:rPr lang="fi-FI"/>
              <a:t>Muokkaa perustyyl. napsautt.</a:t>
            </a:r>
            <a:endParaRPr lang="fi-FI" dirty="0"/>
          </a:p>
        </p:txBody>
      </p:sp>
      <p:sp>
        <p:nvSpPr>
          <p:cNvPr id="3" name="Alaotsikko 2"/>
          <p:cNvSpPr>
            <a:spLocks noGrp="1"/>
          </p:cNvSpPr>
          <p:nvPr>
            <p:ph type="subTitle" idx="1"/>
          </p:nvPr>
        </p:nvSpPr>
        <p:spPr bwMode="black">
          <a:xfrm>
            <a:off x="1200000" y="3096000"/>
            <a:ext cx="9792000" cy="864000"/>
          </a:xfrm>
        </p:spPr>
        <p:txBody>
          <a:bodyPr>
            <a:noAutofit/>
          </a:bodyPr>
          <a:lstStyle>
            <a:lvl1pPr marL="0" indent="0" algn="ctr">
              <a:buNone/>
              <a:defRPr sz="28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grpSp>
        <p:nvGrpSpPr>
          <p:cNvPr id="12" name="Ryhmä 11">
            <a:extLst>
              <a:ext uri="{FF2B5EF4-FFF2-40B4-BE49-F238E27FC236}">
                <a16:creationId xmlns:a16="http://schemas.microsoft.com/office/drawing/2014/main" id="{E7F64D30-CB00-4CAF-AC36-C46DBE82327C}"/>
              </a:ext>
            </a:extLst>
          </p:cNvPr>
          <p:cNvGrpSpPr/>
          <p:nvPr/>
        </p:nvGrpSpPr>
        <p:grpSpPr bwMode="white">
          <a:xfrm>
            <a:off x="-1200" y="0"/>
            <a:ext cx="12194400" cy="6876000"/>
            <a:chOff x="-1200" y="0"/>
            <a:chExt cx="12194400" cy="6876000"/>
          </a:xfrm>
        </p:grpSpPr>
        <p:sp>
          <p:nvSpPr>
            <p:cNvPr id="8" name="Suorakulmio 7">
              <a:extLst>
                <a:ext uri="{FF2B5EF4-FFF2-40B4-BE49-F238E27FC236}">
                  <a16:creationId xmlns:a16="http://schemas.microsoft.com/office/drawing/2014/main" id="{C6C43332-42BC-4C0D-8853-EE2058633B0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86DFA66-6781-41F6-9A82-6EC36FFF6427}"/>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74EAB445-167C-4909-82A1-40CE0D7B1BFB}"/>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05A65AFE-A6CD-4682-9EDC-281CC91360B1}"/>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7" name="Kuva 16">
            <a:extLst>
              <a:ext uri="{FF2B5EF4-FFF2-40B4-BE49-F238E27FC236}">
                <a16:creationId xmlns:a16="http://schemas.microsoft.com/office/drawing/2014/main" id="{1728BF27-4815-47CF-AFFB-C1FDAC75CF5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2000" y="5148000"/>
            <a:ext cx="1620000" cy="648000"/>
          </a:xfrm>
          <a:prstGeom prst="rect">
            <a:avLst/>
          </a:prstGeom>
        </p:spPr>
      </p:pic>
      <p:sp>
        <p:nvSpPr>
          <p:cNvPr id="10" name="Tekstin paikkamerkki 12">
            <a:extLst>
              <a:ext uri="{FF2B5EF4-FFF2-40B4-BE49-F238E27FC236}">
                <a16:creationId xmlns:a16="http://schemas.microsoft.com/office/drawing/2014/main" id="{BC1E1C8D-78CA-46AD-B15D-EE5340442EBC}"/>
              </a:ext>
            </a:extLst>
          </p:cNvPr>
          <p:cNvSpPr>
            <a:spLocks noGrp="1"/>
          </p:cNvSpPr>
          <p:nvPr>
            <p:ph type="body" sz="quarter" idx="10" hasCustomPrompt="1"/>
          </p:nvPr>
        </p:nvSpPr>
        <p:spPr>
          <a:xfrm>
            <a:off x="3647400" y="4067999"/>
            <a:ext cx="4896000" cy="1008000"/>
          </a:xfrm>
        </p:spPr>
        <p:txBody>
          <a:bodyPr/>
          <a:lstStyle>
            <a:lvl1pPr marL="0" indent="0" algn="ctr">
              <a:spcAft>
                <a:spcPts val="0"/>
              </a:spcAft>
              <a:buNone/>
              <a:defRPr sz="1600">
                <a:solidFill>
                  <a:schemeClr val="bg1"/>
                </a:solidFill>
              </a:defRPr>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sp>
        <p:nvSpPr>
          <p:cNvPr id="4" name="Päivämäärän paikkamerkki 3">
            <a:extLst>
              <a:ext uri="{FF2B5EF4-FFF2-40B4-BE49-F238E27FC236}">
                <a16:creationId xmlns:a16="http://schemas.microsoft.com/office/drawing/2014/main" id="{3BCB56AA-EB38-4073-B6BC-12E93375C6AB}"/>
              </a:ext>
            </a:extLst>
          </p:cNvPr>
          <p:cNvSpPr>
            <a:spLocks noGrp="1"/>
          </p:cNvSpPr>
          <p:nvPr>
            <p:ph type="dt" sz="half" idx="11"/>
          </p:nvPr>
        </p:nvSpPr>
        <p:spPr/>
        <p:txBody>
          <a:bodyPr/>
          <a:lstStyle>
            <a:lvl1pPr>
              <a:defRPr>
                <a:noFill/>
              </a:defRPr>
            </a:lvl1pPr>
          </a:lstStyle>
          <a:p>
            <a:fld id="{1DCA952E-994A-4FC4-A845-4F7DBA9AF943}" type="datetimeFigureOut">
              <a:rPr lang="fi-FI" smtClean="0"/>
              <a:t>4.5.2020</a:t>
            </a:fld>
            <a:endParaRPr lang="fi-FI"/>
          </a:p>
        </p:txBody>
      </p:sp>
      <p:sp>
        <p:nvSpPr>
          <p:cNvPr id="6" name="Alatunnisteen paikkamerkki 5">
            <a:extLst>
              <a:ext uri="{FF2B5EF4-FFF2-40B4-BE49-F238E27FC236}">
                <a16:creationId xmlns:a16="http://schemas.microsoft.com/office/drawing/2014/main" id="{962584FA-B230-4F2E-A842-C9C9DDEE89F8}"/>
              </a:ext>
            </a:extLst>
          </p:cNvPr>
          <p:cNvSpPr>
            <a:spLocks noGrp="1"/>
          </p:cNvSpPr>
          <p:nvPr>
            <p:ph type="ftr" sz="quarter" idx="12"/>
          </p:nvPr>
        </p:nvSpPr>
        <p:spPr/>
        <p:txBody>
          <a:bodyPr/>
          <a:lstStyle>
            <a:lvl1pPr>
              <a:defRPr>
                <a:noFill/>
              </a:defRPr>
            </a:lvl1pPr>
          </a:lstStyle>
          <a:p>
            <a:endParaRPr lang="fi-FI"/>
          </a:p>
        </p:txBody>
      </p:sp>
      <p:sp>
        <p:nvSpPr>
          <p:cNvPr id="7" name="Dian numeron paikkamerkki 6">
            <a:extLst>
              <a:ext uri="{FF2B5EF4-FFF2-40B4-BE49-F238E27FC236}">
                <a16:creationId xmlns:a16="http://schemas.microsoft.com/office/drawing/2014/main" id="{A3A259B5-F641-4021-A75B-1E601C137952}"/>
              </a:ext>
            </a:extLst>
          </p:cNvPr>
          <p:cNvSpPr>
            <a:spLocks noGrp="1"/>
          </p:cNvSpPr>
          <p:nvPr>
            <p:ph type="sldNum" sz="quarter" idx="13"/>
          </p:nvPr>
        </p:nvSpPr>
        <p:spPr/>
        <p:txBody>
          <a:bodyPr/>
          <a:lstStyle>
            <a:lvl1pPr>
              <a:defRPr>
                <a:noFill/>
              </a:defRPr>
            </a:lvl1pPr>
          </a:lstStyle>
          <a:p>
            <a:fld id="{C05CDAC3-EE30-4D66-9687-E21E71179446}" type="slidenum">
              <a:rPr lang="fi-FI" smtClean="0"/>
              <a:t>‹#›</a:t>
            </a:fld>
            <a:endParaRPr lang="fi-FI"/>
          </a:p>
        </p:txBody>
      </p:sp>
    </p:spTree>
    <p:extLst>
      <p:ext uri="{BB962C8B-B14F-4D97-AF65-F5344CB8AC3E}">
        <p14:creationId xmlns:p14="http://schemas.microsoft.com/office/powerpoint/2010/main" val="250869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Otsikkodia 5">
    <p:bg>
      <p:bgPr>
        <a:solidFill>
          <a:srgbClr val="E2E2E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bwMode="black">
          <a:xfrm>
            <a:off x="1200000" y="1692000"/>
            <a:ext cx="9792000" cy="1224000"/>
          </a:xfrm>
        </p:spPr>
        <p:txBody>
          <a:bodyPr anchor="b">
            <a:noAutofit/>
          </a:bodyPr>
          <a:lstStyle>
            <a:lvl1pPr algn="ctr">
              <a:defRPr sz="4000">
                <a:solidFill>
                  <a:srgbClr val="003580"/>
                </a:solidFill>
              </a:defRPr>
            </a:lvl1pPr>
          </a:lstStyle>
          <a:p>
            <a:r>
              <a:rPr lang="fi-FI"/>
              <a:t>Muokkaa perustyyl. napsautt.</a:t>
            </a:r>
            <a:endParaRPr lang="fi-FI" dirty="0"/>
          </a:p>
        </p:txBody>
      </p:sp>
      <p:sp>
        <p:nvSpPr>
          <p:cNvPr id="3" name="Alaotsikko 2"/>
          <p:cNvSpPr>
            <a:spLocks noGrp="1"/>
          </p:cNvSpPr>
          <p:nvPr>
            <p:ph type="subTitle" idx="1"/>
          </p:nvPr>
        </p:nvSpPr>
        <p:spPr bwMode="black">
          <a:xfrm>
            <a:off x="1200000" y="3096000"/>
            <a:ext cx="9792000" cy="864000"/>
          </a:xfrm>
        </p:spPr>
        <p:txBody>
          <a:bodyPr>
            <a:noAutofit/>
          </a:bodyPr>
          <a:lstStyle>
            <a:lvl1pPr marL="0" indent="0" algn="ctr">
              <a:buNone/>
              <a:defRPr sz="2800">
                <a:solidFill>
                  <a:srgbClr val="00358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grpSp>
        <p:nvGrpSpPr>
          <p:cNvPr id="12" name="Ryhmä 11">
            <a:extLst>
              <a:ext uri="{FF2B5EF4-FFF2-40B4-BE49-F238E27FC236}">
                <a16:creationId xmlns:a16="http://schemas.microsoft.com/office/drawing/2014/main" id="{E7F64D30-CB00-4CAF-AC36-C46DBE82327C}"/>
              </a:ext>
            </a:extLst>
          </p:cNvPr>
          <p:cNvGrpSpPr/>
          <p:nvPr/>
        </p:nvGrpSpPr>
        <p:grpSpPr bwMode="white">
          <a:xfrm>
            <a:off x="-1200" y="0"/>
            <a:ext cx="12194400" cy="6876000"/>
            <a:chOff x="-1200" y="0"/>
            <a:chExt cx="12194400" cy="6876000"/>
          </a:xfrm>
        </p:grpSpPr>
        <p:sp>
          <p:nvSpPr>
            <p:cNvPr id="8" name="Suorakulmio 7">
              <a:extLst>
                <a:ext uri="{FF2B5EF4-FFF2-40B4-BE49-F238E27FC236}">
                  <a16:creationId xmlns:a16="http://schemas.microsoft.com/office/drawing/2014/main" id="{C6C43332-42BC-4C0D-8853-EE2058633B0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86DFA66-6781-41F6-9A82-6EC36FFF6427}"/>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74EAB445-167C-4909-82A1-40CE0D7B1BFB}"/>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05A65AFE-A6CD-4682-9EDC-281CC91360B1}"/>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a:extLst>
              <a:ext uri="{FF2B5EF4-FFF2-40B4-BE49-F238E27FC236}">
                <a16:creationId xmlns:a16="http://schemas.microsoft.com/office/drawing/2014/main" id="{47432463-DF5E-483B-BD59-BA28002BF0B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2000" y="5148000"/>
            <a:ext cx="1620000" cy="648000"/>
          </a:xfrm>
          <a:prstGeom prst="rect">
            <a:avLst/>
          </a:prstGeom>
        </p:spPr>
      </p:pic>
      <p:sp>
        <p:nvSpPr>
          <p:cNvPr id="13" name="Tekstin paikkamerkki 12">
            <a:extLst>
              <a:ext uri="{FF2B5EF4-FFF2-40B4-BE49-F238E27FC236}">
                <a16:creationId xmlns:a16="http://schemas.microsoft.com/office/drawing/2014/main" id="{6DD2B508-FCB5-49D9-9AB8-4E80D66B20DD}"/>
              </a:ext>
            </a:extLst>
          </p:cNvPr>
          <p:cNvSpPr>
            <a:spLocks noGrp="1"/>
          </p:cNvSpPr>
          <p:nvPr>
            <p:ph type="body" sz="quarter" idx="10" hasCustomPrompt="1"/>
          </p:nvPr>
        </p:nvSpPr>
        <p:spPr>
          <a:xfrm>
            <a:off x="3647400" y="4067999"/>
            <a:ext cx="4896000" cy="1008000"/>
          </a:xfrm>
        </p:spPr>
        <p:txBody>
          <a:bodyPr/>
          <a:lstStyle>
            <a:lvl1pPr marL="0" indent="0" algn="ctr">
              <a:spcAft>
                <a:spcPts val="0"/>
              </a:spcAft>
              <a:buNone/>
              <a:defRPr sz="1600">
                <a:solidFill>
                  <a:srgbClr val="003580"/>
                </a:solidFill>
              </a:defRPr>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sp>
        <p:nvSpPr>
          <p:cNvPr id="4" name="Päivämäärän paikkamerkki 3">
            <a:extLst>
              <a:ext uri="{FF2B5EF4-FFF2-40B4-BE49-F238E27FC236}">
                <a16:creationId xmlns:a16="http://schemas.microsoft.com/office/drawing/2014/main" id="{0608392B-6F5D-4D50-B2B5-FF25FED92104}"/>
              </a:ext>
            </a:extLst>
          </p:cNvPr>
          <p:cNvSpPr>
            <a:spLocks noGrp="1"/>
          </p:cNvSpPr>
          <p:nvPr>
            <p:ph type="dt" sz="half" idx="11"/>
          </p:nvPr>
        </p:nvSpPr>
        <p:spPr/>
        <p:txBody>
          <a:bodyPr/>
          <a:lstStyle>
            <a:lvl1pPr>
              <a:defRPr>
                <a:noFill/>
              </a:defRPr>
            </a:lvl1pPr>
          </a:lstStyle>
          <a:p>
            <a:fld id="{1DCA952E-994A-4FC4-A845-4F7DBA9AF943}" type="datetimeFigureOut">
              <a:rPr lang="fi-FI" smtClean="0"/>
              <a:t>4.5.2020</a:t>
            </a:fld>
            <a:endParaRPr lang="fi-FI"/>
          </a:p>
        </p:txBody>
      </p:sp>
      <p:sp>
        <p:nvSpPr>
          <p:cNvPr id="6" name="Alatunnisteen paikkamerkki 5">
            <a:extLst>
              <a:ext uri="{FF2B5EF4-FFF2-40B4-BE49-F238E27FC236}">
                <a16:creationId xmlns:a16="http://schemas.microsoft.com/office/drawing/2014/main" id="{37E5E600-7FA9-41C5-A8FD-437A426D0AA5}"/>
              </a:ext>
            </a:extLst>
          </p:cNvPr>
          <p:cNvSpPr>
            <a:spLocks noGrp="1"/>
          </p:cNvSpPr>
          <p:nvPr>
            <p:ph type="ftr" sz="quarter" idx="12"/>
          </p:nvPr>
        </p:nvSpPr>
        <p:spPr/>
        <p:txBody>
          <a:bodyPr/>
          <a:lstStyle>
            <a:lvl1pPr>
              <a:defRPr>
                <a:noFill/>
              </a:defRPr>
            </a:lvl1pPr>
          </a:lstStyle>
          <a:p>
            <a:endParaRPr lang="fi-FI"/>
          </a:p>
        </p:txBody>
      </p:sp>
      <p:sp>
        <p:nvSpPr>
          <p:cNvPr id="7" name="Dian numeron paikkamerkki 6">
            <a:extLst>
              <a:ext uri="{FF2B5EF4-FFF2-40B4-BE49-F238E27FC236}">
                <a16:creationId xmlns:a16="http://schemas.microsoft.com/office/drawing/2014/main" id="{67D1092B-0EB9-4968-AD38-B9266B979EFD}"/>
              </a:ext>
            </a:extLst>
          </p:cNvPr>
          <p:cNvSpPr>
            <a:spLocks noGrp="1"/>
          </p:cNvSpPr>
          <p:nvPr>
            <p:ph type="sldNum" sz="quarter" idx="13"/>
          </p:nvPr>
        </p:nvSpPr>
        <p:spPr/>
        <p:txBody>
          <a:bodyPr/>
          <a:lstStyle>
            <a:lvl1pPr>
              <a:defRPr>
                <a:noFill/>
              </a:defRPr>
            </a:lvl1pPr>
          </a:lstStyle>
          <a:p>
            <a:fld id="{C05CDAC3-EE30-4D66-9687-E21E71179446}" type="slidenum">
              <a:rPr lang="fi-FI" smtClean="0"/>
              <a:t>‹#›</a:t>
            </a:fld>
            <a:endParaRPr lang="fi-FI"/>
          </a:p>
        </p:txBody>
      </p:sp>
    </p:spTree>
    <p:extLst>
      <p:ext uri="{BB962C8B-B14F-4D97-AF65-F5344CB8AC3E}">
        <p14:creationId xmlns:p14="http://schemas.microsoft.com/office/powerpoint/2010/main" val="186827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tsikkodia 6">
    <p:bg>
      <p:bgPr>
        <a:solidFill>
          <a:srgbClr val="FDB91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bwMode="black">
          <a:xfrm>
            <a:off x="1200000" y="1692000"/>
            <a:ext cx="9792000" cy="1224000"/>
          </a:xfrm>
        </p:spPr>
        <p:txBody>
          <a:bodyPr anchor="b">
            <a:noAutofit/>
          </a:bodyPr>
          <a:lstStyle>
            <a:lvl1pPr algn="ctr">
              <a:defRPr sz="4000">
                <a:solidFill>
                  <a:schemeClr val="tx1"/>
                </a:solidFill>
              </a:defRPr>
            </a:lvl1pPr>
          </a:lstStyle>
          <a:p>
            <a:r>
              <a:rPr lang="fi-FI"/>
              <a:t>Muokkaa perustyyl. napsautt.</a:t>
            </a:r>
            <a:endParaRPr lang="fi-FI" dirty="0"/>
          </a:p>
        </p:txBody>
      </p:sp>
      <p:sp>
        <p:nvSpPr>
          <p:cNvPr id="3" name="Alaotsikko 2"/>
          <p:cNvSpPr>
            <a:spLocks noGrp="1"/>
          </p:cNvSpPr>
          <p:nvPr>
            <p:ph type="subTitle" idx="1"/>
          </p:nvPr>
        </p:nvSpPr>
        <p:spPr bwMode="black">
          <a:xfrm>
            <a:off x="1200000" y="3096000"/>
            <a:ext cx="9792000" cy="864000"/>
          </a:xfrm>
        </p:spPr>
        <p:txBody>
          <a:bodyPr>
            <a:noAutofit/>
          </a:bodyPr>
          <a:lstStyle>
            <a:lvl1pPr marL="0" indent="0" algn="ctr">
              <a:buNone/>
              <a:defRPr sz="28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grpSp>
        <p:nvGrpSpPr>
          <p:cNvPr id="12" name="Ryhmä 11">
            <a:extLst>
              <a:ext uri="{FF2B5EF4-FFF2-40B4-BE49-F238E27FC236}">
                <a16:creationId xmlns:a16="http://schemas.microsoft.com/office/drawing/2014/main" id="{E7F64D30-CB00-4CAF-AC36-C46DBE82327C}"/>
              </a:ext>
            </a:extLst>
          </p:cNvPr>
          <p:cNvGrpSpPr/>
          <p:nvPr/>
        </p:nvGrpSpPr>
        <p:grpSpPr bwMode="white">
          <a:xfrm>
            <a:off x="-1200" y="0"/>
            <a:ext cx="12194400" cy="6876000"/>
            <a:chOff x="-1200" y="0"/>
            <a:chExt cx="12194400" cy="6876000"/>
          </a:xfrm>
        </p:grpSpPr>
        <p:sp>
          <p:nvSpPr>
            <p:cNvPr id="8" name="Suorakulmio 7">
              <a:extLst>
                <a:ext uri="{FF2B5EF4-FFF2-40B4-BE49-F238E27FC236}">
                  <a16:creationId xmlns:a16="http://schemas.microsoft.com/office/drawing/2014/main" id="{C6C43332-42BC-4C0D-8853-EE2058633B0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86DFA66-6781-41F6-9A82-6EC36FFF6427}"/>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74EAB445-167C-4909-82A1-40CE0D7B1BFB}"/>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05A65AFE-A6CD-4682-9EDC-281CC91360B1}"/>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3" name="Tekstin paikkamerkki 12">
            <a:extLst>
              <a:ext uri="{FF2B5EF4-FFF2-40B4-BE49-F238E27FC236}">
                <a16:creationId xmlns:a16="http://schemas.microsoft.com/office/drawing/2014/main" id="{8CD4012C-4573-4B86-B7FE-302ED91F191F}"/>
              </a:ext>
            </a:extLst>
          </p:cNvPr>
          <p:cNvSpPr>
            <a:spLocks noGrp="1"/>
          </p:cNvSpPr>
          <p:nvPr>
            <p:ph type="body" sz="quarter" idx="10" hasCustomPrompt="1"/>
          </p:nvPr>
        </p:nvSpPr>
        <p:spPr>
          <a:xfrm>
            <a:off x="3647400" y="4067999"/>
            <a:ext cx="4896000" cy="1008000"/>
          </a:xfrm>
        </p:spPr>
        <p:txBody>
          <a:bodyPr/>
          <a:lstStyle>
            <a:lvl1pPr marL="0" indent="0" algn="ctr">
              <a:spcAft>
                <a:spcPts val="0"/>
              </a:spcAft>
              <a:buNone/>
              <a:defRPr sz="1600">
                <a:solidFill>
                  <a:schemeClr val="tx1"/>
                </a:solidFill>
              </a:defRPr>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sp>
        <p:nvSpPr>
          <p:cNvPr id="4" name="Päivämäärän paikkamerkki 3">
            <a:extLst>
              <a:ext uri="{FF2B5EF4-FFF2-40B4-BE49-F238E27FC236}">
                <a16:creationId xmlns:a16="http://schemas.microsoft.com/office/drawing/2014/main" id="{F4A16BC7-A4AB-478B-82F6-4819F7DB6FFF}"/>
              </a:ext>
            </a:extLst>
          </p:cNvPr>
          <p:cNvSpPr>
            <a:spLocks noGrp="1"/>
          </p:cNvSpPr>
          <p:nvPr>
            <p:ph type="dt" sz="half" idx="11"/>
          </p:nvPr>
        </p:nvSpPr>
        <p:spPr/>
        <p:txBody>
          <a:bodyPr/>
          <a:lstStyle>
            <a:lvl1pPr>
              <a:defRPr>
                <a:noFill/>
              </a:defRPr>
            </a:lvl1pPr>
          </a:lstStyle>
          <a:p>
            <a:fld id="{1DCA952E-994A-4FC4-A845-4F7DBA9AF943}" type="datetimeFigureOut">
              <a:rPr lang="fi-FI" smtClean="0"/>
              <a:t>4.5.2020</a:t>
            </a:fld>
            <a:endParaRPr lang="fi-FI"/>
          </a:p>
        </p:txBody>
      </p:sp>
      <p:sp>
        <p:nvSpPr>
          <p:cNvPr id="6" name="Alatunnisteen paikkamerkki 5">
            <a:extLst>
              <a:ext uri="{FF2B5EF4-FFF2-40B4-BE49-F238E27FC236}">
                <a16:creationId xmlns:a16="http://schemas.microsoft.com/office/drawing/2014/main" id="{0E06F8F6-2C8F-4EFC-9B4D-DDEB03392601}"/>
              </a:ext>
            </a:extLst>
          </p:cNvPr>
          <p:cNvSpPr>
            <a:spLocks noGrp="1"/>
          </p:cNvSpPr>
          <p:nvPr>
            <p:ph type="ftr" sz="quarter" idx="12"/>
          </p:nvPr>
        </p:nvSpPr>
        <p:spPr/>
        <p:txBody>
          <a:bodyPr/>
          <a:lstStyle>
            <a:lvl1pPr>
              <a:defRPr>
                <a:noFill/>
              </a:defRPr>
            </a:lvl1pPr>
          </a:lstStyle>
          <a:p>
            <a:endParaRPr lang="fi-FI"/>
          </a:p>
        </p:txBody>
      </p:sp>
      <p:sp>
        <p:nvSpPr>
          <p:cNvPr id="7" name="Dian numeron paikkamerkki 6">
            <a:extLst>
              <a:ext uri="{FF2B5EF4-FFF2-40B4-BE49-F238E27FC236}">
                <a16:creationId xmlns:a16="http://schemas.microsoft.com/office/drawing/2014/main" id="{1CEB04BB-C9F1-43D9-ADC5-8C2AA2A9F786}"/>
              </a:ext>
            </a:extLst>
          </p:cNvPr>
          <p:cNvSpPr>
            <a:spLocks noGrp="1"/>
          </p:cNvSpPr>
          <p:nvPr>
            <p:ph type="sldNum" sz="quarter" idx="13"/>
          </p:nvPr>
        </p:nvSpPr>
        <p:spPr/>
        <p:txBody>
          <a:bodyPr/>
          <a:lstStyle>
            <a:lvl1pPr>
              <a:defRPr>
                <a:noFill/>
              </a:defRPr>
            </a:lvl1pPr>
          </a:lstStyle>
          <a:p>
            <a:fld id="{C05CDAC3-EE30-4D66-9687-E21E71179446}" type="slidenum">
              <a:rPr lang="fi-FI" smtClean="0"/>
              <a:t>‹#›</a:t>
            </a:fld>
            <a:endParaRPr lang="fi-FI"/>
          </a:p>
        </p:txBody>
      </p:sp>
      <p:pic>
        <p:nvPicPr>
          <p:cNvPr id="17" name="Kuva 16">
            <a:extLst>
              <a:ext uri="{FF2B5EF4-FFF2-40B4-BE49-F238E27FC236}">
                <a16:creationId xmlns:a16="http://schemas.microsoft.com/office/drawing/2014/main" id="{E47927F6-30DD-4E55-9671-8018825988C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2000" y="5148000"/>
            <a:ext cx="1620000" cy="648000"/>
          </a:xfrm>
          <a:prstGeom prst="rect">
            <a:avLst/>
          </a:prstGeom>
        </p:spPr>
      </p:pic>
    </p:spTree>
    <p:extLst>
      <p:ext uri="{BB962C8B-B14F-4D97-AF65-F5344CB8AC3E}">
        <p14:creationId xmlns:p14="http://schemas.microsoft.com/office/powerpoint/2010/main" val="238903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tsikkodia 7">
    <p:spTree>
      <p:nvGrpSpPr>
        <p:cNvPr id="1" name=""/>
        <p:cNvGrpSpPr/>
        <p:nvPr/>
      </p:nvGrpSpPr>
      <p:grpSpPr>
        <a:xfrm>
          <a:off x="0" y="0"/>
          <a:ext cx="0" cy="0"/>
          <a:chOff x="0" y="0"/>
          <a:chExt cx="0" cy="0"/>
        </a:xfrm>
      </p:grpSpPr>
      <p:sp>
        <p:nvSpPr>
          <p:cNvPr id="2" name="Otsikko 1"/>
          <p:cNvSpPr>
            <a:spLocks noGrp="1"/>
          </p:cNvSpPr>
          <p:nvPr>
            <p:ph type="ctrTitle"/>
          </p:nvPr>
        </p:nvSpPr>
        <p:spPr bwMode="black">
          <a:xfrm>
            <a:off x="6888088" y="1772816"/>
            <a:ext cx="4896544" cy="1152128"/>
          </a:xfrm>
        </p:spPr>
        <p:txBody>
          <a:bodyPr anchor="t">
            <a:noAutofit/>
          </a:bodyPr>
          <a:lstStyle>
            <a:lvl1pPr>
              <a:defRPr sz="4000"/>
            </a:lvl1pPr>
          </a:lstStyle>
          <a:p>
            <a:r>
              <a:rPr lang="fi-FI"/>
              <a:t>Muokkaa perustyyl. napsautt.</a:t>
            </a:r>
            <a:endParaRPr lang="fi-FI" dirty="0"/>
          </a:p>
        </p:txBody>
      </p:sp>
      <p:sp>
        <p:nvSpPr>
          <p:cNvPr id="3" name="Alaotsikko 2"/>
          <p:cNvSpPr>
            <a:spLocks noGrp="1"/>
          </p:cNvSpPr>
          <p:nvPr>
            <p:ph type="subTitle" idx="1"/>
          </p:nvPr>
        </p:nvSpPr>
        <p:spPr bwMode="black">
          <a:xfrm>
            <a:off x="6888088" y="2996956"/>
            <a:ext cx="4896544" cy="936102"/>
          </a:xfrm>
        </p:spPr>
        <p:txBody>
          <a:bodyPr>
            <a:noAutofit/>
          </a:bodyPr>
          <a:lstStyle>
            <a:lvl1pPr marL="0" indent="0" algn="l">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cxnSp>
        <p:nvCxnSpPr>
          <p:cNvPr id="9" name="Suora yhdysviiva 8">
            <a:extLst>
              <a:ext uri="{FF2B5EF4-FFF2-40B4-BE49-F238E27FC236}">
                <a16:creationId xmlns:a16="http://schemas.microsoft.com/office/drawing/2014/main" id="{2E608E0B-00C1-435D-8688-08DA40E0EE31}"/>
              </a:ext>
            </a:extLst>
          </p:cNvPr>
          <p:cNvCxnSpPr>
            <a:cxnSpLocks/>
          </p:cNvCxnSpPr>
          <p:nvPr/>
        </p:nvCxnSpPr>
        <p:spPr>
          <a:xfrm>
            <a:off x="10920536" y="5513452"/>
            <a:ext cx="828000" cy="0"/>
          </a:xfrm>
          <a:prstGeom prst="line">
            <a:avLst/>
          </a:prstGeom>
          <a:ln w="12700">
            <a:solidFill>
              <a:srgbClr val="003580"/>
            </a:solidFill>
          </a:ln>
        </p:spPr>
        <p:style>
          <a:lnRef idx="1">
            <a:schemeClr val="accent2"/>
          </a:lnRef>
          <a:fillRef idx="0">
            <a:schemeClr val="accent2"/>
          </a:fillRef>
          <a:effectRef idx="0">
            <a:schemeClr val="accent2"/>
          </a:effectRef>
          <a:fontRef idx="minor">
            <a:schemeClr val="tx1"/>
          </a:fontRef>
        </p:style>
      </p:cxnSp>
      <p:pic>
        <p:nvPicPr>
          <p:cNvPr id="12" name="Kuva 11">
            <a:extLst>
              <a:ext uri="{FF2B5EF4-FFF2-40B4-BE49-F238E27FC236}">
                <a16:creationId xmlns:a16="http://schemas.microsoft.com/office/drawing/2014/main" id="{883D27C8-8310-4E5B-B2AF-AD705DE7B70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8940" y="836712"/>
            <a:ext cx="1350000" cy="540000"/>
          </a:xfrm>
          <a:prstGeom prst="rect">
            <a:avLst/>
          </a:prstGeom>
        </p:spPr>
      </p:pic>
      <p:sp>
        <p:nvSpPr>
          <p:cNvPr id="13" name="Tekstin paikkamerkki 12">
            <a:extLst>
              <a:ext uri="{FF2B5EF4-FFF2-40B4-BE49-F238E27FC236}">
                <a16:creationId xmlns:a16="http://schemas.microsoft.com/office/drawing/2014/main" id="{5980EBC4-1CB6-4631-A6B9-C4C518B860B4}"/>
              </a:ext>
            </a:extLst>
          </p:cNvPr>
          <p:cNvSpPr>
            <a:spLocks noGrp="1"/>
          </p:cNvSpPr>
          <p:nvPr>
            <p:ph type="body" sz="quarter" idx="10" hasCustomPrompt="1"/>
          </p:nvPr>
        </p:nvSpPr>
        <p:spPr>
          <a:xfrm>
            <a:off x="8747596" y="5658534"/>
            <a:ext cx="2999334" cy="864000"/>
          </a:xfrm>
        </p:spPr>
        <p:txBody>
          <a:bodyPr/>
          <a:lstStyle>
            <a:lvl1pPr marL="0" indent="0" algn="r">
              <a:spcAft>
                <a:spcPts val="0"/>
              </a:spcAft>
              <a:buNone/>
              <a:defRPr sz="1400"/>
            </a:lvl1pPr>
            <a:lvl2pPr marL="359991" indent="0" algn="r">
              <a:buNone/>
              <a:defRPr sz="1500"/>
            </a:lvl2pPr>
            <a:lvl3pPr marL="719982" indent="0" algn="r">
              <a:buNone/>
              <a:defRPr sz="1500"/>
            </a:lvl3pPr>
            <a:lvl4pPr marL="1079973" indent="0" algn="r">
              <a:buNone/>
              <a:defRPr sz="1500"/>
            </a:lvl4pPr>
            <a:lvl5pPr marL="1439964" indent="0" algn="r">
              <a:buNone/>
              <a:defRPr sz="1500"/>
            </a:lvl5pPr>
          </a:lstStyle>
          <a:p>
            <a:pPr lvl="0"/>
            <a:r>
              <a:rPr lang="fi-FI" dirty="0"/>
              <a:t>Yhteystiedot</a:t>
            </a:r>
          </a:p>
        </p:txBody>
      </p:sp>
      <p:sp>
        <p:nvSpPr>
          <p:cNvPr id="14" name="Suorakulmio 13">
            <a:extLst>
              <a:ext uri="{FF2B5EF4-FFF2-40B4-BE49-F238E27FC236}">
                <a16:creationId xmlns:a16="http://schemas.microsoft.com/office/drawing/2014/main" id="{CBC40533-ECCC-4D6D-9B1E-C35F70115AA9}"/>
              </a:ext>
            </a:extLst>
          </p:cNvPr>
          <p:cNvSpPr/>
          <p:nvPr/>
        </p:nvSpPr>
        <p:spPr bwMode="hidden">
          <a:xfrm>
            <a:off x="360000" y="360000"/>
            <a:ext cx="6138000" cy="6138000"/>
          </a:xfrm>
          <a:prstGeom prst="rect">
            <a:avLst/>
          </a:prstGeom>
          <a:solidFill>
            <a:srgbClr val="0EB24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descr="Kuva, joka sisältää kohteen lelu, LEGO&#10;&#10;Kuvaus luotu, korkea luotettavuus">
            <a:extLst>
              <a:ext uri="{FF2B5EF4-FFF2-40B4-BE49-F238E27FC236}">
                <a16:creationId xmlns:a16="http://schemas.microsoft.com/office/drawing/2014/main" id="{80519BDF-CE5C-409A-9B87-0F0A31A8B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38" y="996783"/>
            <a:ext cx="6147162" cy="4560395"/>
          </a:xfrm>
          <a:prstGeom prst="rect">
            <a:avLst/>
          </a:prstGeom>
        </p:spPr>
      </p:pic>
      <p:sp>
        <p:nvSpPr>
          <p:cNvPr id="4" name="Päivämäärän paikkamerkki 3">
            <a:extLst>
              <a:ext uri="{FF2B5EF4-FFF2-40B4-BE49-F238E27FC236}">
                <a16:creationId xmlns:a16="http://schemas.microsoft.com/office/drawing/2014/main" id="{E8006839-A93D-40DC-8BEE-5A83BDEF95D7}"/>
              </a:ext>
            </a:extLst>
          </p:cNvPr>
          <p:cNvSpPr>
            <a:spLocks noGrp="1"/>
          </p:cNvSpPr>
          <p:nvPr>
            <p:ph type="dt" sz="half" idx="11"/>
          </p:nvPr>
        </p:nvSpPr>
        <p:spPr/>
        <p:txBody>
          <a:bodyPr/>
          <a:lstStyle>
            <a:lvl1pPr>
              <a:defRPr>
                <a:noFill/>
              </a:defRPr>
            </a:lvl1pPr>
          </a:lstStyle>
          <a:p>
            <a:fld id="{1DCA952E-994A-4FC4-A845-4F7DBA9AF943}" type="datetimeFigureOut">
              <a:rPr lang="fi-FI" smtClean="0"/>
              <a:t>4.5.2020</a:t>
            </a:fld>
            <a:endParaRPr lang="fi-FI"/>
          </a:p>
        </p:txBody>
      </p:sp>
      <p:sp>
        <p:nvSpPr>
          <p:cNvPr id="6" name="Alatunnisteen paikkamerkki 5">
            <a:extLst>
              <a:ext uri="{FF2B5EF4-FFF2-40B4-BE49-F238E27FC236}">
                <a16:creationId xmlns:a16="http://schemas.microsoft.com/office/drawing/2014/main" id="{19A24EEB-5DA7-41C3-A77B-0E886571F1DF}"/>
              </a:ext>
            </a:extLst>
          </p:cNvPr>
          <p:cNvSpPr>
            <a:spLocks noGrp="1"/>
          </p:cNvSpPr>
          <p:nvPr>
            <p:ph type="ftr" sz="quarter" idx="12"/>
          </p:nvPr>
        </p:nvSpPr>
        <p:spPr/>
        <p:txBody>
          <a:bodyPr/>
          <a:lstStyle>
            <a:lvl1pPr>
              <a:defRPr>
                <a:noFill/>
              </a:defRPr>
            </a:lvl1pPr>
          </a:lstStyle>
          <a:p>
            <a:endParaRPr lang="fi-FI"/>
          </a:p>
        </p:txBody>
      </p:sp>
      <p:sp>
        <p:nvSpPr>
          <p:cNvPr id="7" name="Dian numeron paikkamerkki 6">
            <a:extLst>
              <a:ext uri="{FF2B5EF4-FFF2-40B4-BE49-F238E27FC236}">
                <a16:creationId xmlns:a16="http://schemas.microsoft.com/office/drawing/2014/main" id="{DE36DADC-C093-470C-97B8-E0EAA813A92D}"/>
              </a:ext>
            </a:extLst>
          </p:cNvPr>
          <p:cNvSpPr>
            <a:spLocks noGrp="1"/>
          </p:cNvSpPr>
          <p:nvPr>
            <p:ph type="sldNum" sz="quarter" idx="13"/>
          </p:nvPr>
        </p:nvSpPr>
        <p:spPr/>
        <p:txBody>
          <a:bodyPr/>
          <a:lstStyle>
            <a:lvl1pPr>
              <a:defRPr>
                <a:noFill/>
              </a:defRPr>
            </a:lvl1pPr>
          </a:lstStyle>
          <a:p>
            <a:fld id="{C05CDAC3-EE30-4D66-9687-E21E71179446}" type="slidenum">
              <a:rPr lang="fi-FI" smtClean="0"/>
              <a:t>‹#›</a:t>
            </a:fld>
            <a:endParaRPr lang="fi-FI"/>
          </a:p>
        </p:txBody>
      </p:sp>
    </p:spTree>
    <p:extLst>
      <p:ext uri="{BB962C8B-B14F-4D97-AF65-F5344CB8AC3E}">
        <p14:creationId xmlns:p14="http://schemas.microsoft.com/office/powerpoint/2010/main" val="281758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bwMode="black">
          <a:xfrm>
            <a:off x="935999" y="378000"/>
            <a:ext cx="10332000" cy="1008000"/>
          </a:xfrm>
          <a:prstGeom prst="rect">
            <a:avLst/>
          </a:prstGeom>
        </p:spPr>
        <p:txBody>
          <a:bodyPr vert="horz" lIns="0" tIns="0" rIns="0" bIns="0" rtlCol="0" anchor="b">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935998" y="1692000"/>
            <a:ext cx="10332000" cy="4176000"/>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 </a:t>
            </a:r>
          </a:p>
          <a:p>
            <a:pPr lvl="3"/>
            <a:r>
              <a:rPr lang="fi-FI" dirty="0"/>
              <a:t>neljäs taso</a:t>
            </a:r>
          </a:p>
          <a:p>
            <a:pPr lvl="4"/>
            <a:r>
              <a:rPr lang="fi-FI" dirty="0"/>
              <a:t>viides taso</a:t>
            </a:r>
          </a:p>
          <a:p>
            <a:pPr lvl="5"/>
            <a:r>
              <a:rPr lang="fi-FI" dirty="0"/>
              <a:t>6</a:t>
            </a:r>
          </a:p>
          <a:p>
            <a:pPr lvl="6"/>
            <a:r>
              <a:rPr lang="fi-FI" dirty="0"/>
              <a:t>7	</a:t>
            </a:r>
          </a:p>
          <a:p>
            <a:pPr lvl="7"/>
            <a:r>
              <a:rPr lang="fi-FI" dirty="0"/>
              <a:t>8</a:t>
            </a:r>
          </a:p>
          <a:p>
            <a:pPr lvl="8"/>
            <a:r>
              <a:rPr lang="fi-FI" dirty="0"/>
              <a:t>9</a:t>
            </a:r>
          </a:p>
          <a:p>
            <a:pPr lvl="8"/>
            <a:endParaRPr lang="fi-FI" dirty="0"/>
          </a:p>
        </p:txBody>
      </p:sp>
      <p:sp>
        <p:nvSpPr>
          <p:cNvPr id="4" name="Päivämäärän paikkamerkki 3"/>
          <p:cNvSpPr>
            <a:spLocks noGrp="1"/>
          </p:cNvSpPr>
          <p:nvPr>
            <p:ph type="dt" sz="half" idx="2"/>
          </p:nvPr>
        </p:nvSpPr>
        <p:spPr>
          <a:xfrm>
            <a:off x="816838" y="6146071"/>
            <a:ext cx="1152128" cy="365125"/>
          </a:xfrm>
          <a:prstGeom prst="rect">
            <a:avLst/>
          </a:prstGeom>
        </p:spPr>
        <p:txBody>
          <a:bodyPr vert="horz" lIns="0" tIns="0" rIns="0" bIns="0" rtlCol="0" anchor="ctr"/>
          <a:lstStyle>
            <a:lvl1pPr algn="l">
              <a:defRPr sz="1500">
                <a:solidFill>
                  <a:srgbClr val="003580"/>
                </a:solidFill>
              </a:defRPr>
            </a:lvl1pPr>
          </a:lstStyle>
          <a:p>
            <a:fld id="{1DCA952E-994A-4FC4-A845-4F7DBA9AF943}" type="datetimeFigureOut">
              <a:rPr lang="fi-FI" smtClean="0"/>
              <a:t>4.5.2020</a:t>
            </a:fld>
            <a:endParaRPr lang="fi-FI"/>
          </a:p>
        </p:txBody>
      </p:sp>
      <p:sp>
        <p:nvSpPr>
          <p:cNvPr id="5" name="Alatunnisteen paikkamerkki 4"/>
          <p:cNvSpPr>
            <a:spLocks noGrp="1"/>
          </p:cNvSpPr>
          <p:nvPr>
            <p:ph type="ftr" sz="quarter" idx="3"/>
          </p:nvPr>
        </p:nvSpPr>
        <p:spPr>
          <a:xfrm>
            <a:off x="1994369" y="6146071"/>
            <a:ext cx="7213005" cy="365125"/>
          </a:xfrm>
          <a:prstGeom prst="rect">
            <a:avLst/>
          </a:prstGeom>
        </p:spPr>
        <p:txBody>
          <a:bodyPr vert="horz" lIns="0" tIns="0" rIns="0" bIns="0" rtlCol="0" anchor="ctr"/>
          <a:lstStyle>
            <a:lvl1pPr algn="l">
              <a:defRPr sz="1500">
                <a:solidFill>
                  <a:srgbClr val="003580"/>
                </a:solidFill>
              </a:defRPr>
            </a:lvl1pPr>
          </a:lstStyle>
          <a:p>
            <a:endParaRPr lang="fi-FI"/>
          </a:p>
        </p:txBody>
      </p:sp>
      <p:sp>
        <p:nvSpPr>
          <p:cNvPr id="6" name="Dian numeron paikkamerkki 5"/>
          <p:cNvSpPr>
            <a:spLocks noGrp="1"/>
          </p:cNvSpPr>
          <p:nvPr>
            <p:ph type="sldNum" sz="quarter" idx="4"/>
          </p:nvPr>
        </p:nvSpPr>
        <p:spPr>
          <a:xfrm>
            <a:off x="360000" y="6146071"/>
            <a:ext cx="431435" cy="365125"/>
          </a:xfrm>
          <a:prstGeom prst="rect">
            <a:avLst/>
          </a:prstGeom>
        </p:spPr>
        <p:txBody>
          <a:bodyPr vert="horz" lIns="0" tIns="0" rIns="0" bIns="0" rtlCol="0" anchor="ctr"/>
          <a:lstStyle>
            <a:lvl1pPr algn="l">
              <a:defRPr sz="1500">
                <a:solidFill>
                  <a:srgbClr val="003580"/>
                </a:solidFill>
              </a:defRPr>
            </a:lvl1pPr>
          </a:lstStyle>
          <a:p>
            <a:fld id="{C05CDAC3-EE30-4D66-9687-E21E71179446}" type="slidenum">
              <a:rPr lang="fi-FI" smtClean="0"/>
              <a:t>‹#›</a:t>
            </a:fld>
            <a:endParaRPr lang="fi-FI"/>
          </a:p>
        </p:txBody>
      </p:sp>
      <p:cxnSp>
        <p:nvCxnSpPr>
          <p:cNvPr id="16" name="Suora yhdysviiva 15">
            <a:extLst>
              <a:ext uri="{FF2B5EF4-FFF2-40B4-BE49-F238E27FC236}">
                <a16:creationId xmlns:a16="http://schemas.microsoft.com/office/drawing/2014/main" id="{998B9D28-C88A-441B-BBE9-EC07668D4504}"/>
              </a:ext>
            </a:extLst>
          </p:cNvPr>
          <p:cNvCxnSpPr/>
          <p:nvPr/>
        </p:nvCxnSpPr>
        <p:spPr>
          <a:xfrm>
            <a:off x="360000" y="5922000"/>
            <a:ext cx="11473200" cy="0"/>
          </a:xfrm>
          <a:prstGeom prst="line">
            <a:avLst/>
          </a:prstGeom>
          <a:ln w="12700">
            <a:solidFill>
              <a:srgbClr val="003580"/>
            </a:solidFill>
          </a:ln>
        </p:spPr>
        <p:style>
          <a:lnRef idx="1">
            <a:schemeClr val="accent2"/>
          </a:lnRef>
          <a:fillRef idx="0">
            <a:schemeClr val="accent2"/>
          </a:fillRef>
          <a:effectRef idx="0">
            <a:schemeClr val="accent2"/>
          </a:effectRef>
          <a:fontRef idx="minor">
            <a:schemeClr val="tx1"/>
          </a:fontRef>
        </p:style>
      </p:cxnSp>
      <p:pic>
        <p:nvPicPr>
          <p:cNvPr id="17" name="Kuva 16">
            <a:extLst>
              <a:ext uri="{FF2B5EF4-FFF2-40B4-BE49-F238E27FC236}">
                <a16:creationId xmlns:a16="http://schemas.microsoft.com/office/drawing/2014/main" id="{45721D19-5618-442D-90B6-68DFAB055C11}"/>
              </a:ext>
            </a:extLst>
          </p:cNvPr>
          <p:cNvPicPr>
            <a:picLocks noChangeAspect="1"/>
          </p:cNvPicPr>
          <p:nvPr/>
        </p:nvPicPr>
        <p:blipFill>
          <a:blip r:embed="rId26" cstate="hq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481311" y="6058633"/>
            <a:ext cx="1350000" cy="540000"/>
          </a:xfrm>
          <a:prstGeom prst="rect">
            <a:avLst/>
          </a:prstGeom>
        </p:spPr>
      </p:pic>
    </p:spTree>
    <p:extLst>
      <p:ext uri="{BB962C8B-B14F-4D97-AF65-F5344CB8AC3E}">
        <p14:creationId xmlns:p14="http://schemas.microsoft.com/office/powerpoint/2010/main" val="130511323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Lst>
  <p:txStyles>
    <p:titleStyle>
      <a:lvl1pPr algn="l" defTabSz="1219170" rtl="0" eaLnBrk="1" latinLnBrk="0" hangingPunct="1">
        <a:lnSpc>
          <a:spcPct val="90000"/>
        </a:lnSpc>
        <a:spcBef>
          <a:spcPct val="0"/>
        </a:spcBef>
        <a:buNone/>
        <a:defRPr sz="3500" kern="1200">
          <a:solidFill>
            <a:srgbClr val="003580"/>
          </a:solidFill>
          <a:latin typeface="+mj-lt"/>
          <a:ea typeface="+mj-ea"/>
          <a:cs typeface="+mj-cs"/>
        </a:defRPr>
      </a:lvl1pPr>
    </p:titleStyle>
    <p:bodyStyle>
      <a:lvl1pPr marL="359991" indent="-359991" algn="l" defTabSz="1219170" rtl="0" eaLnBrk="1" latinLnBrk="0" hangingPunct="1">
        <a:spcBef>
          <a:spcPts val="0"/>
        </a:spcBef>
        <a:spcAft>
          <a:spcPts val="533"/>
        </a:spcAft>
        <a:buClr>
          <a:srgbClr val="0EB24C"/>
        </a:buClr>
        <a:buFont typeface="Arial" pitchFamily="34" charset="0"/>
        <a:buChar char="•"/>
        <a:defRPr sz="2400" kern="1200">
          <a:solidFill>
            <a:schemeClr val="tx1"/>
          </a:solidFill>
          <a:latin typeface="+mn-lt"/>
          <a:ea typeface="+mn-ea"/>
          <a:cs typeface="+mn-cs"/>
        </a:defRPr>
      </a:lvl1pPr>
      <a:lvl2pPr marL="719982" indent="-359991" algn="l" defTabSz="1219170" rtl="0" eaLnBrk="1" latinLnBrk="0" hangingPunct="1">
        <a:spcBef>
          <a:spcPts val="0"/>
        </a:spcBef>
        <a:spcAft>
          <a:spcPts val="533"/>
        </a:spcAft>
        <a:buClr>
          <a:srgbClr val="0EB24C"/>
        </a:buClr>
        <a:buFont typeface="Arial" pitchFamily="34" charset="0"/>
        <a:buChar char="•"/>
        <a:defRPr sz="2000" kern="1200">
          <a:solidFill>
            <a:schemeClr val="tx1"/>
          </a:solidFill>
          <a:latin typeface="+mn-lt"/>
          <a:ea typeface="+mn-ea"/>
          <a:cs typeface="+mn-cs"/>
        </a:defRPr>
      </a:lvl2pPr>
      <a:lvl3pPr marL="1079973"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3pPr>
      <a:lvl4pPr marL="1439964"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4pPr>
      <a:lvl5pPr marL="1799955"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5pPr>
      <a:lvl6pPr marL="2159946"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6pPr>
      <a:lvl7pPr marL="2519937"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7pPr>
      <a:lvl8pPr marL="2879928" indent="-359991"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8pPr>
      <a:lvl9pPr marL="3165678" indent="-285750" algn="l" defTabSz="1219170" rtl="0" eaLnBrk="1" latinLnBrk="0" hangingPunct="1">
        <a:spcBef>
          <a:spcPts val="0"/>
        </a:spcBef>
        <a:spcAft>
          <a:spcPts val="533"/>
        </a:spcAft>
        <a:buClrTx/>
        <a:buFont typeface="Segoe UI" panose="020B0502040204020203" pitchFamily="34" charset="0"/>
        <a:buChar char="–"/>
        <a:defRPr sz="18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227">
          <p15:clr>
            <a:srgbClr val="F26B43"/>
          </p15:clr>
        </p15:guide>
        <p15:guide id="4" orient="horz" pos="4112">
          <p15:clr>
            <a:srgbClr val="F26B43"/>
          </p15:clr>
        </p15:guide>
        <p15:guide id="5" pos="221">
          <p15:clr>
            <a:srgbClr val="F26B43"/>
          </p15:clr>
        </p15:guide>
        <p15:guide id="6" pos="7457">
          <p15:clr>
            <a:srgbClr val="F26B43"/>
          </p15:clr>
        </p15:guide>
        <p15:guide id="7" pos="576">
          <p15:clr>
            <a:srgbClr val="F26B43"/>
          </p15:clr>
        </p15:guide>
        <p15:guide id="8" pos="71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hyperlink" Target="https://www.facebook.com/opintotuki/?fref=ts" TargetMode="External"/><Relationship Id="rId13" Type="http://schemas.openxmlformats.org/officeDocument/2006/relationships/hyperlink" Target="https://twitter.com/Kantapalvelut" TargetMode="External"/><Relationship Id="rId18" Type="http://schemas.openxmlformats.org/officeDocument/2006/relationships/hyperlink" Target="https://www.slideshare.net/Kela-Fpa" TargetMode="External"/><Relationship Id="rId3" Type="http://schemas.openxmlformats.org/officeDocument/2006/relationships/hyperlink" Target="http://www.kela.fi/uutiskirje" TargetMode="External"/><Relationship Id="rId21" Type="http://schemas.openxmlformats.org/officeDocument/2006/relationships/hyperlink" Target="http://www.kela.fi/kysy-kelasta" TargetMode="External"/><Relationship Id="rId7" Type="http://schemas.openxmlformats.org/officeDocument/2006/relationships/hyperlink" Target="https://www.facebook.com/kelakerttu/?fref=ts" TargetMode="External"/><Relationship Id="rId12" Type="http://schemas.openxmlformats.org/officeDocument/2006/relationships/hyperlink" Target="https://twitter.com/Kelankuntoutus" TargetMode="External"/><Relationship Id="rId17" Type="http://schemas.openxmlformats.org/officeDocument/2006/relationships/hyperlink" Target="https://www.youtube.com/user/Kelakanava/" TargetMode="External"/><Relationship Id="rId2" Type="http://schemas.openxmlformats.org/officeDocument/2006/relationships/notesSlide" Target="../notesSlides/notesSlide17.xml"/><Relationship Id="rId16" Type="http://schemas.openxmlformats.org/officeDocument/2006/relationships/hyperlink" Target="https://www.instagram.com/kela_fpa/?hl=fi" TargetMode="External"/><Relationship Id="rId20" Type="http://schemas.openxmlformats.org/officeDocument/2006/relationships/hyperlink" Target="http://tutkimusblogi.kela.fi/" TargetMode="External"/><Relationship Id="rId1" Type="http://schemas.openxmlformats.org/officeDocument/2006/relationships/slideLayout" Target="../slideLayouts/slideLayout2.xml"/><Relationship Id="rId6" Type="http://schemas.openxmlformats.org/officeDocument/2006/relationships/hyperlink" Target="https://www.facebook.com/kelafpa/?fref=ts" TargetMode="External"/><Relationship Id="rId11" Type="http://schemas.openxmlformats.org/officeDocument/2006/relationships/hyperlink" Target="https://twitter.com/kelantutkimus" TargetMode="External"/><Relationship Id="rId5" Type="http://schemas.openxmlformats.org/officeDocument/2006/relationships/hyperlink" Target="http://www.kela.fi/julkaisut" TargetMode="External"/><Relationship Id="rId15" Type="http://schemas.openxmlformats.org/officeDocument/2006/relationships/hyperlink" Target="https://www.linkedin.com/company/kela" TargetMode="External"/><Relationship Id="rId23" Type="http://schemas.openxmlformats.org/officeDocument/2006/relationships/image" Target="../media/image29.png"/><Relationship Id="rId10" Type="http://schemas.openxmlformats.org/officeDocument/2006/relationships/hyperlink" Target="https://twitter.com/Kela_uutiset" TargetMode="External"/><Relationship Id="rId19" Type="http://schemas.openxmlformats.org/officeDocument/2006/relationships/hyperlink" Target="https://www.slideshare.net/kelantutkimus" TargetMode="External"/><Relationship Id="rId4" Type="http://schemas.openxmlformats.org/officeDocument/2006/relationships/hyperlink" Target="mailto:sosiaalivakuutus@kela.fi" TargetMode="External"/><Relationship Id="rId9" Type="http://schemas.openxmlformats.org/officeDocument/2006/relationships/hyperlink" Target="https://www.facebook.com/KansallinenTerveysarkisto/?fref=ts" TargetMode="External"/><Relationship Id="rId14" Type="http://schemas.openxmlformats.org/officeDocument/2006/relationships/hyperlink" Target="https://twitter.com/rajayhteyspiste" TargetMode="External"/><Relationship Id="rId22" Type="http://schemas.openxmlformats.org/officeDocument/2006/relationships/hyperlink" Target="https://elamassa.fi/kategoria/tarpi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98F60AE-4B1D-45E1-BFF7-8DE370A84290}"/>
              </a:ext>
            </a:extLst>
          </p:cNvPr>
          <p:cNvSpPr>
            <a:spLocks noGrp="1"/>
          </p:cNvSpPr>
          <p:nvPr>
            <p:ph type="ctrTitle"/>
          </p:nvPr>
        </p:nvSpPr>
        <p:spPr>
          <a:xfrm>
            <a:off x="936738" y="811927"/>
            <a:ext cx="9479741" cy="1224140"/>
          </a:xfrm>
        </p:spPr>
        <p:txBody>
          <a:bodyPr/>
          <a:lstStyle/>
          <a:p>
            <a:r>
              <a:rPr lang="fi-FI" dirty="0"/>
              <a:t>Toimeentulotuen uudistaminen ja asiakkaiden henkilökohtainen tuki  </a:t>
            </a:r>
          </a:p>
        </p:txBody>
      </p:sp>
      <p:sp>
        <p:nvSpPr>
          <p:cNvPr id="10" name="Tekstin paikkamerkki 9">
            <a:extLst>
              <a:ext uri="{FF2B5EF4-FFF2-40B4-BE49-F238E27FC236}">
                <a16:creationId xmlns:a16="http://schemas.microsoft.com/office/drawing/2014/main" id="{3E7FFF10-9040-4C42-9A14-2A798BA8B7A3}"/>
              </a:ext>
            </a:extLst>
          </p:cNvPr>
          <p:cNvSpPr>
            <a:spLocks noGrp="1"/>
          </p:cNvSpPr>
          <p:nvPr>
            <p:ph type="subTitle" idx="1"/>
          </p:nvPr>
        </p:nvSpPr>
        <p:spPr>
          <a:xfrm>
            <a:off x="936738" y="2036067"/>
            <a:ext cx="4151149" cy="864000"/>
          </a:xfrm>
        </p:spPr>
        <p:txBody>
          <a:bodyPr/>
          <a:lstStyle/>
          <a:p>
            <a:r>
              <a:rPr lang="fi-FI" dirty="0"/>
              <a:t>Toimeentuloturvaetuuksien osaamiskeskuksen päällikkö</a:t>
            </a:r>
          </a:p>
          <a:p>
            <a:r>
              <a:rPr lang="fi-FI" dirty="0"/>
              <a:t>Pasi Pajula </a:t>
            </a:r>
          </a:p>
          <a:p>
            <a:r>
              <a:rPr lang="fi-FI" sz="1400" dirty="0"/>
              <a:t>@</a:t>
            </a:r>
            <a:r>
              <a:rPr lang="fi-FI" sz="1400" dirty="0" err="1"/>
              <a:t>pajula_pasi</a:t>
            </a:r>
            <a:endParaRPr lang="fi-FI" sz="1400" dirty="0"/>
          </a:p>
        </p:txBody>
      </p:sp>
      <p:sp>
        <p:nvSpPr>
          <p:cNvPr id="5" name="Päivämäärän paikkamerkki 4">
            <a:extLst>
              <a:ext uri="{FF2B5EF4-FFF2-40B4-BE49-F238E27FC236}">
                <a16:creationId xmlns:a16="http://schemas.microsoft.com/office/drawing/2014/main" id="{40722CAD-D61F-43D9-A532-BA10816A98BA}"/>
              </a:ext>
            </a:extLst>
          </p:cNvPr>
          <p:cNvSpPr>
            <a:spLocks noGrp="1"/>
          </p:cNvSpPr>
          <p:nvPr>
            <p:ph type="dt" sz="half" idx="11"/>
          </p:nvPr>
        </p:nvSpPr>
        <p:spPr/>
        <p:txBody>
          <a:bodyPr/>
          <a:lstStyle/>
          <a:p>
            <a:fld id="{73C80B55-2C7E-40A3-BCCC-8DAC01DE21C1}" type="datetime1">
              <a:rPr lang="fi-FI" smtClean="0"/>
              <a:t>4.5.2020</a:t>
            </a:fld>
            <a:endParaRPr lang="fi-FI"/>
          </a:p>
        </p:txBody>
      </p:sp>
      <p:sp>
        <p:nvSpPr>
          <p:cNvPr id="6" name="Alatunnisteen paikkamerkki 5">
            <a:extLst>
              <a:ext uri="{FF2B5EF4-FFF2-40B4-BE49-F238E27FC236}">
                <a16:creationId xmlns:a16="http://schemas.microsoft.com/office/drawing/2014/main" id="{3E91507B-F3AE-44DE-9C8D-3F00DF245DD6}"/>
              </a:ext>
            </a:extLst>
          </p:cNvPr>
          <p:cNvSpPr>
            <a:spLocks noGrp="1"/>
          </p:cNvSpPr>
          <p:nvPr>
            <p:ph type="ftr" sz="quarter" idx="12"/>
          </p:nvPr>
        </p:nvSpPr>
        <p:spPr/>
        <p:txBody>
          <a:bodyPr/>
          <a:lstStyle/>
          <a:p>
            <a:r>
              <a:rPr lang="fi-FI"/>
              <a:t>Yksikkö/Projekti/Esittäjä | Esityksen otsikko</a:t>
            </a:r>
          </a:p>
        </p:txBody>
      </p:sp>
      <p:sp>
        <p:nvSpPr>
          <p:cNvPr id="7" name="Dian numeron paikkamerkki 6">
            <a:extLst>
              <a:ext uri="{FF2B5EF4-FFF2-40B4-BE49-F238E27FC236}">
                <a16:creationId xmlns:a16="http://schemas.microsoft.com/office/drawing/2014/main" id="{46FF7A3B-6854-479B-A734-AB237D5B6CB2}"/>
              </a:ext>
            </a:extLst>
          </p:cNvPr>
          <p:cNvSpPr>
            <a:spLocks noGrp="1"/>
          </p:cNvSpPr>
          <p:nvPr>
            <p:ph type="sldNum" sz="quarter" idx="13"/>
          </p:nvPr>
        </p:nvSpPr>
        <p:spPr/>
        <p:txBody>
          <a:bodyPr/>
          <a:lstStyle/>
          <a:p>
            <a:fld id="{E38D8271-015E-4BD9-B1A3-A057F5E8F4AB}" type="slidenum">
              <a:rPr lang="fi-FI" smtClean="0"/>
              <a:t>1</a:t>
            </a:fld>
            <a:endParaRPr lang="fi-FI"/>
          </a:p>
        </p:txBody>
      </p:sp>
    </p:spTree>
    <p:extLst>
      <p:ext uri="{BB962C8B-B14F-4D97-AF65-F5344CB8AC3E}">
        <p14:creationId xmlns:p14="http://schemas.microsoft.com/office/powerpoint/2010/main" val="332496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55440" y="332656"/>
            <a:ext cx="10332000" cy="1008000"/>
          </a:xfrm>
        </p:spPr>
        <p:txBody>
          <a:bodyPr/>
          <a:lstStyle/>
          <a:p>
            <a:r>
              <a:rPr lang="fi-FI" dirty="0">
                <a:solidFill>
                  <a:schemeClr val="accent5"/>
                </a:solidFill>
              </a:rPr>
              <a:t>Perustoimeentulotuen menot ja täydentävä toimeentulotuki</a:t>
            </a:r>
          </a:p>
        </p:txBody>
      </p:sp>
      <p:sp>
        <p:nvSpPr>
          <p:cNvPr id="3" name="Sisällön paikkamerkki 2"/>
          <p:cNvSpPr>
            <a:spLocks noGrp="1"/>
          </p:cNvSpPr>
          <p:nvPr>
            <p:ph idx="1"/>
          </p:nvPr>
        </p:nvSpPr>
        <p:spPr/>
        <p:txBody>
          <a:bodyPr/>
          <a:lstStyle/>
          <a:p>
            <a:r>
              <a:rPr lang="fi-FI" sz="2000" dirty="0"/>
              <a:t>Kela myöntää tukea, kun laskelma on alijäämäinen. Kuntien vielä hoitaessa tukea ylijäämätilanteet eivät olleet ongelmallisia, koska kunnat saattoivat myöntää tuen täydentävänä tai ehkäisevänä tukena. </a:t>
            </a:r>
          </a:p>
          <a:p>
            <a:r>
              <a:rPr lang="fi-FI" sz="2000" dirty="0"/>
              <a:t>Kela ohjaa hakijat tarvittaessa kuntaan. Kunnat ovat eräissä tilanteissa esim. lääkemenojen ja vuokravakuuden osalta evänneet tuen, koska katsovat sen kuuluvat perustoimeentulotuen piiriin.</a:t>
            </a:r>
          </a:p>
          <a:p>
            <a:r>
              <a:rPr lang="fi-FI" sz="2000" dirty="0"/>
              <a:t>Kuntien toimeenpaneman osuuden ja perustoimeentulotuen rajapintaa tulisi tarkentaa.</a:t>
            </a:r>
          </a:p>
          <a:p>
            <a:r>
              <a:rPr lang="fi-FI" sz="2000" dirty="0"/>
              <a:t>Kelan ja kuntien työnjaon tarkentaminen ehkäisisi asiakkaan epäasianmukaista ohjaamista viranomaisesta toiseen. Tukioikeus olisi paremmin ennakoitavissa myös asiakkaan näkökulmasta.</a:t>
            </a:r>
          </a:p>
          <a:p>
            <a:endParaRPr lang="fi-FI" dirty="0"/>
          </a:p>
        </p:txBody>
      </p:sp>
    </p:spTree>
    <p:extLst>
      <p:ext uri="{BB962C8B-B14F-4D97-AF65-F5344CB8AC3E}">
        <p14:creationId xmlns:p14="http://schemas.microsoft.com/office/powerpoint/2010/main" val="3440644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65761" y="377812"/>
            <a:ext cx="9518072" cy="1008000"/>
          </a:xfrm>
        </p:spPr>
        <p:txBody>
          <a:bodyPr/>
          <a:lstStyle/>
          <a:p>
            <a:r>
              <a:rPr lang="fi-FI" sz="3200" dirty="0"/>
              <a:t>Asiakkaan ohjaaminen sosiaalihuoltoon ja sosiaalihuollon tarpeesta ilmoittaminen</a:t>
            </a:r>
            <a:endParaRPr lang="fi-FI" dirty="0"/>
          </a:p>
        </p:txBody>
      </p:sp>
      <p:sp>
        <p:nvSpPr>
          <p:cNvPr id="3" name="Sisällön paikkamerkki 2"/>
          <p:cNvSpPr>
            <a:spLocks noGrp="1"/>
          </p:cNvSpPr>
          <p:nvPr>
            <p:ph idx="1"/>
          </p:nvPr>
        </p:nvSpPr>
        <p:spPr>
          <a:xfrm>
            <a:off x="365761" y="1692000"/>
            <a:ext cx="10902237" cy="4176000"/>
          </a:xfrm>
        </p:spPr>
        <p:txBody>
          <a:bodyPr/>
          <a:lstStyle/>
          <a:p>
            <a:r>
              <a:rPr lang="fi-FI" sz="1600" dirty="0"/>
              <a:t>Kelalla on sosiaalihuoltolakiin perustuva velvollisuus ohjata asiakas hakemaan sosiaalipalveluja tai ottaa yhteyttä kunnan sosiaalihuollosta vastaavaan viranomaiseen asiakkaan tuen tarpeen arvioimiseksi, jos asiakkaan sosiaalihuollon tarve on </a:t>
            </a:r>
            <a:r>
              <a:rPr lang="fi-FI" sz="1600" b="1" dirty="0"/>
              <a:t>ilmeinen</a:t>
            </a:r>
            <a:r>
              <a:rPr lang="fi-FI" sz="1600" dirty="0"/>
              <a:t> ja asiakas antaa yhteydenottoon </a:t>
            </a:r>
            <a:r>
              <a:rPr lang="fi-FI" sz="1600" b="1" dirty="0"/>
              <a:t>suostumuksensa.</a:t>
            </a:r>
          </a:p>
          <a:p>
            <a:pPr lvl="1"/>
            <a:r>
              <a:rPr lang="fi-FI" sz="1200" dirty="0"/>
              <a:t>Lähtökohtana ohjaamisessa ja ilmoittamisessa on</a:t>
            </a:r>
            <a:r>
              <a:rPr lang="fi-FI" sz="1200" b="1" dirty="0"/>
              <a:t> </a:t>
            </a:r>
            <a:r>
              <a:rPr lang="fi-FI" sz="1200" dirty="0"/>
              <a:t>asiakkaan</a:t>
            </a:r>
            <a:r>
              <a:rPr lang="fi-FI" sz="1200" b="1" dirty="0"/>
              <a:t> </a:t>
            </a:r>
            <a:r>
              <a:rPr lang="fi-FI" sz="1200" dirty="0"/>
              <a:t>tuen tarve ja huoli asiakkaasta. </a:t>
            </a:r>
          </a:p>
          <a:p>
            <a:pPr lvl="1"/>
            <a:r>
              <a:rPr lang="fi-FI" sz="1200" dirty="0"/>
              <a:t>Ohjaamisesta ja ilmoituksen tekemisestä keskustellaan asiakkaan kanssa aina kun se on mahdollista.</a:t>
            </a:r>
          </a:p>
          <a:p>
            <a:pPr lvl="1"/>
            <a:endParaRPr lang="fi-FI" sz="1200" dirty="0"/>
          </a:p>
          <a:p>
            <a:pPr marL="457200" indent="-457200">
              <a:buAutoNum type="arabicPeriod"/>
            </a:pPr>
            <a:r>
              <a:rPr lang="fi-FI" sz="1600" dirty="0"/>
              <a:t>Kunnan sosiaalipalveluihin ohjaaminen</a:t>
            </a:r>
          </a:p>
          <a:p>
            <a:pPr lvl="1"/>
            <a:r>
              <a:rPr lang="fi-FI" sz="1200" dirty="0"/>
              <a:t>Kelan toimihenkilön on ohjattava ja neuvottava asiakasta sosiaalihuollon palveluiden piiriin hakeutumisessa, kun hänellä herää huoli asiakkaan tai perheen tilanteesta.</a:t>
            </a:r>
            <a:endParaRPr lang="fi-FI" sz="900" dirty="0"/>
          </a:p>
          <a:p>
            <a:pPr marL="457200" indent="-457200">
              <a:buAutoNum type="arabicPeriod"/>
            </a:pPr>
            <a:r>
              <a:rPr lang="fi-FI" sz="1600" dirty="0"/>
              <a:t>Velvollisuus tehdä ilmoitus asiakkaan suostumuksella kuntaan.</a:t>
            </a:r>
          </a:p>
          <a:p>
            <a:pPr lvl="1"/>
            <a:r>
              <a:rPr lang="fi-FI" sz="1200" dirty="0"/>
              <a:t>Kelalla on velvollisuus tehdä ilmoitus kuntaan, jos asiakkaalla on ilmeinen sosiaalihuollon tarve ja hän suostuu ilmoituksen tekemiseen.</a:t>
            </a:r>
          </a:p>
          <a:p>
            <a:pPr marL="457200" indent="-457200">
              <a:buFont typeface="Arial" pitchFamily="34" charset="0"/>
              <a:buAutoNum type="arabicPeriod"/>
            </a:pPr>
            <a:r>
              <a:rPr lang="fi-FI" sz="1600" dirty="0"/>
              <a:t>Velvollisuus tehdä ilmoitus ilman asiakkaan suostumusta</a:t>
            </a:r>
          </a:p>
          <a:p>
            <a:pPr lvl="1"/>
            <a:r>
              <a:rPr lang="fi-FI" sz="1200" dirty="0"/>
              <a:t>Kelalla on velvollisuus tehdä ilmoitus kuntaan ilman asiakkaan suostumusta tietyissä tilanteissa:</a:t>
            </a:r>
          </a:p>
          <a:p>
            <a:pPr lvl="2">
              <a:buFont typeface="Arial" panose="020B0604020202020204" pitchFamily="34" charset="0"/>
              <a:buChar char="•"/>
            </a:pPr>
            <a:r>
              <a:rPr lang="fi-FI" sz="1000" dirty="0"/>
              <a:t>Kelan toimihenkilön on tehtävä sosiaalihuoltolain mukainen ilmoitus asiakkaan sosiaalihuollon tarpeesta, jos on ilmeistä, että hän ei pysty huolehtimaan itsestään, terveydestään tai turvallisuudestaan.</a:t>
            </a:r>
          </a:p>
          <a:p>
            <a:pPr lvl="2">
              <a:buFont typeface="Arial" panose="020B0604020202020204" pitchFamily="34" charset="0"/>
              <a:buChar char="•"/>
            </a:pPr>
            <a:r>
              <a:rPr lang="fi-FI" sz="1000" dirty="0"/>
              <a:t>Kelan toimihenkilön on tehtävä lastensuojelulain mukainen lastensuojeluilmoitus kuntaan viipymättä, jos hän huomaa sellaisia puutteita/ongelmia lapsen hoidossa tai huolenpidon tarpeessa, jotka edellyttävät kunnalta lastensuojelun tarpeen selvittämistä.</a:t>
            </a:r>
          </a:p>
          <a:p>
            <a:pPr marL="457200" indent="-457200">
              <a:buAutoNum type="arabicPeriod"/>
            </a:pPr>
            <a:endParaRPr lang="fi-FI" dirty="0"/>
          </a:p>
        </p:txBody>
      </p:sp>
      <p:sp>
        <p:nvSpPr>
          <p:cNvPr id="5" name="Pyöristetty kuvatekstisuorakulmio 4"/>
          <p:cNvSpPr/>
          <p:nvPr/>
        </p:nvSpPr>
        <p:spPr>
          <a:xfrm>
            <a:off x="9883832" y="177652"/>
            <a:ext cx="2108662" cy="1264586"/>
          </a:xfrm>
          <a:prstGeom prst="wedgeRoundRectCallout">
            <a:avLst>
              <a:gd name="adj1" fmla="val -28140"/>
              <a:gd name="adj2" fmla="val 65066"/>
              <a:gd name="adj3" fmla="val 16667"/>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solidFill>
                <a:effectLst/>
                <a:uLnTx/>
                <a:uFillTx/>
                <a:latin typeface="Segoe UI Semilight"/>
                <a:ea typeface="+mn-ea"/>
                <a:cs typeface="+mn-cs"/>
              </a:rPr>
              <a:t>Tavoitteena varmistaa, että asiakas saa tarvitsemansa ohjauksen ja tuen oikeaan aikaan ja oikeasta paikasta</a:t>
            </a:r>
          </a:p>
        </p:txBody>
      </p:sp>
    </p:spTree>
    <p:extLst>
      <p:ext uri="{BB962C8B-B14F-4D97-AF65-F5344CB8AC3E}">
        <p14:creationId xmlns:p14="http://schemas.microsoft.com/office/powerpoint/2010/main" val="2070118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9170" y="136743"/>
            <a:ext cx="10332000" cy="661279"/>
          </a:xfrm>
        </p:spPr>
        <p:txBody>
          <a:bodyPr/>
          <a:lstStyle/>
          <a:p>
            <a:r>
              <a:rPr lang="fi-FI" dirty="0"/>
              <a:t>Mistä tarpeen voi tunnistaa</a:t>
            </a:r>
          </a:p>
        </p:txBody>
      </p:sp>
      <p:sp>
        <p:nvSpPr>
          <p:cNvPr id="3" name="Sisällön paikkamerkki 2"/>
          <p:cNvSpPr>
            <a:spLocks noGrp="1"/>
          </p:cNvSpPr>
          <p:nvPr>
            <p:ph idx="1"/>
          </p:nvPr>
        </p:nvSpPr>
        <p:spPr>
          <a:xfrm>
            <a:off x="329169" y="1301302"/>
            <a:ext cx="11084205" cy="4176000"/>
          </a:xfrm>
        </p:spPr>
        <p:txBody>
          <a:bodyPr/>
          <a:lstStyle/>
          <a:p>
            <a:pPr>
              <a:spcAft>
                <a:spcPts val="0"/>
              </a:spcAft>
            </a:pPr>
            <a:r>
              <a:rPr lang="fi-FI" sz="1600" dirty="0"/>
              <a:t>Asiakkaan sosiaalihuollon tarve arvioidaan tapauskohtaisen harkinnan perusteella.</a:t>
            </a:r>
          </a:p>
          <a:p>
            <a:pPr>
              <a:spcAft>
                <a:spcPts val="0"/>
              </a:spcAft>
            </a:pPr>
            <a:endParaRPr lang="fi-FI" sz="1600" dirty="0"/>
          </a:p>
          <a:p>
            <a:pPr>
              <a:spcAft>
                <a:spcPts val="0"/>
              </a:spcAft>
            </a:pPr>
            <a:r>
              <a:rPr lang="fi-FI" sz="1600" dirty="0">
                <a:cs typeface="Segoe UI Semilight"/>
              </a:rPr>
              <a:t>Sosiaalihuollon tarve voi ilmetä esimerkiksi </a:t>
            </a:r>
          </a:p>
          <a:p>
            <a:pPr lvl="1">
              <a:spcAft>
                <a:spcPts val="0"/>
              </a:spcAft>
            </a:pPr>
            <a:r>
              <a:rPr lang="fi-FI" sz="1400" dirty="0"/>
              <a:t>Hakemuksesta ja sen liitteistä</a:t>
            </a:r>
          </a:p>
          <a:p>
            <a:pPr lvl="2">
              <a:spcAft>
                <a:spcPts val="0"/>
              </a:spcAft>
              <a:buFont typeface="Arial" panose="020B0604020202020204" pitchFamily="34" charset="0"/>
              <a:buChar char="•"/>
            </a:pPr>
            <a:r>
              <a:rPr lang="fi-FI" sz="1200" dirty="0"/>
              <a:t>Esim. tiliotteella ilmenee runsaasti Alkon tai Veikkauksen tilisiirtoja. </a:t>
            </a:r>
          </a:p>
          <a:p>
            <a:pPr lvl="1">
              <a:spcAft>
                <a:spcPts val="0"/>
              </a:spcAft>
            </a:pPr>
            <a:r>
              <a:rPr lang="fi-FI" sz="1400" dirty="0"/>
              <a:t>Asiakkaan yhteydenotoista</a:t>
            </a:r>
          </a:p>
          <a:p>
            <a:pPr lvl="2">
              <a:spcAft>
                <a:spcPts val="0"/>
              </a:spcAft>
              <a:buFont typeface="Arial" panose="020B0604020202020204" pitchFamily="34" charset="0"/>
              <a:buChar char="•"/>
            </a:pPr>
            <a:r>
              <a:rPr lang="fi-FI" sz="1200" dirty="0"/>
              <a:t>Esim.  asiakkaan oma kertomus kertoo toistuvista elämänhallinnan ongelmista.</a:t>
            </a:r>
          </a:p>
          <a:p>
            <a:pPr lvl="1">
              <a:spcAft>
                <a:spcPts val="0"/>
              </a:spcAft>
            </a:pPr>
            <a:r>
              <a:rPr lang="fi-FI" sz="1400" dirty="0"/>
              <a:t>Puhelinkeskustelusta</a:t>
            </a:r>
          </a:p>
          <a:p>
            <a:pPr lvl="2">
              <a:spcAft>
                <a:spcPts val="0"/>
              </a:spcAft>
              <a:buFont typeface="Arial" panose="020B0604020202020204" pitchFamily="34" charset="0"/>
              <a:buChar char="•"/>
            </a:pPr>
            <a:r>
              <a:rPr lang="fi-FI" sz="1200" dirty="0"/>
              <a:t>Esim. asiakas vaikuttaa puhelimessa sekavalta tai muistamattomalta. </a:t>
            </a:r>
          </a:p>
          <a:p>
            <a:pPr lvl="1">
              <a:spcAft>
                <a:spcPts val="0"/>
              </a:spcAft>
            </a:pPr>
            <a:r>
              <a:rPr lang="fi-FI" sz="1400" dirty="0"/>
              <a:t>Viesteistä</a:t>
            </a:r>
          </a:p>
          <a:p>
            <a:pPr lvl="2">
              <a:spcAft>
                <a:spcPts val="0"/>
              </a:spcAft>
              <a:buFont typeface="Arial" panose="020B0604020202020204" pitchFamily="34" charset="0"/>
              <a:buChar char="•"/>
            </a:pPr>
            <a:r>
              <a:rPr lang="fi-FI" sz="1200" dirty="0"/>
              <a:t>Esim. itsetuhoisuudesta viestivät ilmaukset/uhkaukset. </a:t>
            </a:r>
          </a:p>
          <a:p>
            <a:pPr lvl="1">
              <a:spcAft>
                <a:spcPts val="0"/>
              </a:spcAft>
            </a:pPr>
            <a:r>
              <a:rPr lang="fi-FI" sz="1400" dirty="0"/>
              <a:t>Asiakaskertomuksesta</a:t>
            </a:r>
          </a:p>
          <a:p>
            <a:pPr lvl="2">
              <a:spcAft>
                <a:spcPts val="0"/>
              </a:spcAft>
              <a:buFont typeface="Arial" panose="020B0604020202020204" pitchFamily="34" charset="0"/>
              <a:buChar char="•"/>
            </a:pPr>
            <a:r>
              <a:rPr lang="fi-FI" sz="1200" dirty="0"/>
              <a:t>Esim. toistuvat merkinnät maksamatta jääneistä laskuista tai vuokrasta.</a:t>
            </a:r>
          </a:p>
          <a:p>
            <a:pPr lvl="1">
              <a:spcAft>
                <a:spcPts val="0"/>
              </a:spcAft>
            </a:pPr>
            <a:endParaRPr lang="fi-FI" sz="1400" dirty="0"/>
          </a:p>
          <a:p>
            <a:pPr marL="359991" lvl="1" indent="0">
              <a:spcAft>
                <a:spcPts val="0"/>
              </a:spcAft>
              <a:buNone/>
            </a:pPr>
            <a:r>
              <a:rPr lang="fi-FI" sz="1400" dirty="0">
                <a:sym typeface="Wingdings" panose="05000000000000000000" pitchFamily="2" charset="2"/>
              </a:rPr>
              <a:t> </a:t>
            </a:r>
            <a:r>
              <a:rPr lang="fi-FI" sz="1400" dirty="0">
                <a:cs typeface="Segoe UI Semilight"/>
                <a:sym typeface="Wingdings" panose="05000000000000000000" pitchFamily="2" charset="2"/>
              </a:rPr>
              <a:t>Jos </a:t>
            </a:r>
            <a:r>
              <a:rPr lang="fi-FI" sz="1400" dirty="0">
                <a:cs typeface="Segoe UI Semilight"/>
              </a:rPr>
              <a:t>tuen tarve ilmenee asiakkaan toimittamista asiakirjoista, asiakkaaseen ollaan puhelimitse yhteydessä ja hänen tilannettaan selvitetään.</a:t>
            </a:r>
          </a:p>
          <a:p>
            <a:pPr marL="359991" lvl="1" indent="0">
              <a:spcAft>
                <a:spcPts val="0"/>
              </a:spcAft>
              <a:buNone/>
            </a:pPr>
            <a:endParaRPr lang="fi-FI" sz="1400" dirty="0"/>
          </a:p>
          <a:p>
            <a:pPr>
              <a:spcAft>
                <a:spcPts val="0"/>
              </a:spcAft>
            </a:pPr>
            <a:r>
              <a:rPr lang="fi-FI" sz="1600" dirty="0">
                <a:solidFill>
                  <a:srgbClr val="000000"/>
                </a:solidFill>
                <a:cs typeface="Segoe UI Semilight"/>
              </a:rPr>
              <a:t>Vaikka sosiaalihuollon tarpeen tulee olla ilmeinen jotta huoli-ilmoitus sosiaalihuoltoon voidaan tehdä ilman asiakkaan suostumusta, tulee ilmoitus tehdä matalalla kynnyksellä, jos henkilön toimintakyky on alentunut, toiminta on toistuvaa tai kyseessä on esim. lapsi, syrjäytymisvaarassa oleva nuori, vanhus tai kehitysvammainen.</a:t>
            </a:r>
            <a:endParaRPr lang="fi-FI" sz="1600" dirty="0"/>
          </a:p>
        </p:txBody>
      </p:sp>
    </p:spTree>
    <p:extLst>
      <p:ext uri="{BB962C8B-B14F-4D97-AF65-F5344CB8AC3E}">
        <p14:creationId xmlns:p14="http://schemas.microsoft.com/office/powerpoint/2010/main" val="243537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21105" y="0"/>
            <a:ext cx="10332000" cy="665018"/>
          </a:xfrm>
        </p:spPr>
        <p:txBody>
          <a:bodyPr/>
          <a:lstStyle/>
          <a:p>
            <a:r>
              <a:rPr lang="fi-FI" dirty="0"/>
              <a:t>Huolen tunnistamisen malli</a:t>
            </a:r>
          </a:p>
        </p:txBody>
      </p:sp>
      <p:sp>
        <p:nvSpPr>
          <p:cNvPr id="3" name="Sisällön paikkamerkki 2"/>
          <p:cNvSpPr>
            <a:spLocks noGrp="1"/>
          </p:cNvSpPr>
          <p:nvPr>
            <p:ph idx="1"/>
          </p:nvPr>
        </p:nvSpPr>
        <p:spPr>
          <a:xfrm>
            <a:off x="221105" y="665018"/>
            <a:ext cx="11707659" cy="5202982"/>
          </a:xfrm>
        </p:spPr>
        <p:txBody>
          <a:bodyPr/>
          <a:lstStyle/>
          <a:p>
            <a:r>
              <a:rPr lang="fi-FI" sz="1600" dirty="0"/>
              <a:t>Huolen tunnistamisessa voidaan käyttää Pro SOS hankkeen yhteydessä laadittua huolen tunnistamisen mallia. Huoli voi syntyä esimerkiksi seuraavien asioiden perusteella:</a:t>
            </a:r>
          </a:p>
          <a:p>
            <a:pPr marL="817191" lvl="1" indent="-457200">
              <a:buFont typeface="+mj-lt"/>
              <a:buAutoNum type="arabicPeriod"/>
            </a:pPr>
            <a:r>
              <a:rPr lang="fi-FI" sz="1600" dirty="0"/>
              <a:t>Elämänhallinta</a:t>
            </a:r>
          </a:p>
          <a:p>
            <a:pPr lvl="2">
              <a:buFont typeface="Arial" panose="020B0604020202020204" pitchFamily="34" charset="0"/>
              <a:buChar char="•"/>
            </a:pPr>
            <a:r>
              <a:rPr lang="fi-FI" sz="1100" dirty="0"/>
              <a:t>Esim. syrjäytyminen, kykenemättömyys hoitaa asioita, kriisitilanteet tai toistuvat rahaongelmat.</a:t>
            </a:r>
          </a:p>
          <a:p>
            <a:pPr marL="817191" lvl="1" indent="-457200">
              <a:buFont typeface="+mj-lt"/>
              <a:buAutoNum type="arabicPeriod"/>
            </a:pPr>
            <a:r>
              <a:rPr lang="fi-FI" sz="1600" dirty="0"/>
              <a:t>Ihmissuhteet ja lapsen tarpeet</a:t>
            </a:r>
          </a:p>
          <a:p>
            <a:pPr lvl="2">
              <a:buFont typeface="Arial" panose="020B0604020202020204" pitchFamily="34" charset="0"/>
              <a:buChar char="•"/>
            </a:pPr>
            <a:r>
              <a:rPr lang="fi-FI" sz="1100" dirty="0"/>
              <a:t>Esim. yksinäisyys, ihmissuhdevaikeudet, vanhemman jaksamattomuus, lapsen kasvatusvaikeudet, lapsiperheen asumisen vaarantuminen tai huoltajan asiointi toimistossa päihtyneenä.</a:t>
            </a:r>
          </a:p>
          <a:p>
            <a:pPr marL="817191" lvl="1" indent="-457200">
              <a:buFont typeface="+mj-lt"/>
              <a:buAutoNum type="arabicPeriod"/>
            </a:pPr>
            <a:r>
              <a:rPr lang="fi-FI" sz="1600" dirty="0"/>
              <a:t>Väkivalta ja oikeusturva</a:t>
            </a:r>
          </a:p>
          <a:p>
            <a:pPr lvl="2">
              <a:buFont typeface="Arial" panose="020B0604020202020204" pitchFamily="34" charset="0"/>
              <a:buChar char="•"/>
            </a:pPr>
            <a:r>
              <a:rPr lang="fi-FI" sz="1100" dirty="0"/>
              <a:t>Esim. lähisuhdeväkivalta tai taloudellinen hyväksikäyttö.</a:t>
            </a:r>
            <a:endParaRPr lang="fi-FI" sz="1400" dirty="0"/>
          </a:p>
          <a:p>
            <a:pPr marL="817191" lvl="1" indent="-457200">
              <a:buFont typeface="+mj-lt"/>
              <a:buAutoNum type="arabicPeriod"/>
            </a:pPr>
            <a:r>
              <a:rPr lang="fi-FI" sz="1600" dirty="0"/>
              <a:t>Asuminen</a:t>
            </a:r>
          </a:p>
          <a:p>
            <a:pPr lvl="2">
              <a:buFont typeface="Arial" panose="020B0604020202020204" pitchFamily="34" charset="0"/>
              <a:buChar char="•"/>
            </a:pPr>
            <a:r>
              <a:rPr lang="fi-FI" sz="1100" dirty="0"/>
              <a:t>Esim. toistuvat vuokravelat, asunnottomuus, jonka asiakas kokee ongelmana tai vuokravakuuden toistuva realisoituminen. </a:t>
            </a:r>
            <a:endParaRPr lang="fi-FI" sz="1400" dirty="0"/>
          </a:p>
          <a:p>
            <a:pPr marL="817191" lvl="1" indent="-457200">
              <a:buFont typeface="+mj-lt"/>
              <a:buAutoNum type="arabicPeriod"/>
            </a:pPr>
            <a:r>
              <a:rPr lang="fi-FI" sz="1600" dirty="0"/>
              <a:t>Toimeentulo</a:t>
            </a:r>
          </a:p>
          <a:p>
            <a:pPr lvl="2">
              <a:buFont typeface="Arial" panose="020B0604020202020204" pitchFamily="34" charset="0"/>
              <a:buChar char="•"/>
            </a:pPr>
            <a:r>
              <a:rPr lang="fi-FI" sz="1100" dirty="0"/>
              <a:t>Esim. velkaantuminen, pelikierre ja ongelmat laskujen maksamisessa.</a:t>
            </a:r>
            <a:endParaRPr lang="fi-FI" sz="1400" dirty="0"/>
          </a:p>
          <a:p>
            <a:pPr marL="817191" lvl="1" indent="-457200">
              <a:buFont typeface="+mj-lt"/>
              <a:buAutoNum type="arabicPeriod"/>
            </a:pPr>
            <a:r>
              <a:rPr lang="fi-FI" sz="1600" dirty="0"/>
              <a:t>Työ tai vastaava toiminta ja koulunkäynti tai opiskelu</a:t>
            </a:r>
          </a:p>
          <a:p>
            <a:pPr lvl="2">
              <a:buFont typeface="Arial" panose="020B0604020202020204" pitchFamily="34" charset="0"/>
              <a:buChar char="•"/>
            </a:pPr>
            <a:r>
              <a:rPr lang="fi-FI" sz="1100" dirty="0"/>
              <a:t>Esim. toistuva työnhaun katkeaminen, opintojen katkeaminen, toimintakyvyn ongelmat tai työvoimapoliittisen palvelun keskeytyminen.</a:t>
            </a:r>
          </a:p>
          <a:p>
            <a:pPr marL="817191" lvl="1" indent="-457200">
              <a:buFont typeface="+mj-lt"/>
              <a:buAutoNum type="arabicPeriod"/>
            </a:pPr>
            <a:r>
              <a:rPr lang="fi-FI" sz="1600" dirty="0"/>
              <a:t>Terveys, päihteiden käyttö ja riippuvuudet</a:t>
            </a:r>
          </a:p>
          <a:p>
            <a:pPr lvl="2">
              <a:buFont typeface="Arial" panose="020B0604020202020204" pitchFamily="34" charset="0"/>
              <a:buChar char="•"/>
            </a:pPr>
            <a:r>
              <a:rPr lang="fi-FI" sz="1100" dirty="0"/>
              <a:t>Esim. avun tarve hoitosuhteen aloittamiseksi, muistisairaus, mielenterveysongelmat tai riippuvuudet.</a:t>
            </a:r>
          </a:p>
          <a:p>
            <a:pPr marL="817191" lvl="1" indent="-457200">
              <a:buFont typeface="+mj-lt"/>
              <a:buAutoNum type="arabicPeriod"/>
            </a:pPr>
            <a:r>
              <a:rPr lang="fi-FI" sz="1600" dirty="0"/>
              <a:t>Muut asiat</a:t>
            </a:r>
          </a:p>
          <a:p>
            <a:pPr lvl="2">
              <a:buFont typeface="Arial" panose="020B0604020202020204" pitchFamily="34" charset="0"/>
              <a:buChar char="•"/>
            </a:pPr>
            <a:r>
              <a:rPr lang="fi-FI" sz="1100" dirty="0"/>
              <a:t>Esim. asiakas tuo itse esille sellaisia avuntarpeita, joihin Kela ei pysty vastaamaan.</a:t>
            </a:r>
          </a:p>
        </p:txBody>
      </p:sp>
    </p:spTree>
    <p:extLst>
      <p:ext uri="{BB962C8B-B14F-4D97-AF65-F5344CB8AC3E}">
        <p14:creationId xmlns:p14="http://schemas.microsoft.com/office/powerpoint/2010/main" val="304396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4"/>
          <p:cNvGraphicFramePr>
            <a:graphicFrameLocks noGrp="1"/>
          </p:cNvGraphicFramePr>
          <p:nvPr/>
        </p:nvGraphicFramePr>
        <p:xfrm>
          <a:off x="1991544" y="188640"/>
          <a:ext cx="7560840" cy="6568085"/>
        </p:xfrm>
        <a:graphic>
          <a:graphicData uri="http://schemas.openxmlformats.org/drawingml/2006/table">
            <a:tbl>
              <a:tblPr/>
              <a:tblGrid>
                <a:gridCol w="6050097">
                  <a:extLst>
                    <a:ext uri="{9D8B030D-6E8A-4147-A177-3AD203B41FA5}">
                      <a16:colId xmlns:a16="http://schemas.microsoft.com/office/drawing/2014/main" val="3359316459"/>
                    </a:ext>
                  </a:extLst>
                </a:gridCol>
                <a:gridCol w="1510743">
                  <a:extLst>
                    <a:ext uri="{9D8B030D-6E8A-4147-A177-3AD203B41FA5}">
                      <a16:colId xmlns:a16="http://schemas.microsoft.com/office/drawing/2014/main" val="2114039488"/>
                    </a:ext>
                  </a:extLst>
                </a:gridCol>
              </a:tblGrid>
              <a:tr h="325015">
                <a:tc>
                  <a:txBody>
                    <a:bodyPr/>
                    <a:lstStyle/>
                    <a:p>
                      <a:pPr algn="ctr" fontAlgn="t"/>
                      <a:r>
                        <a:rPr lang="fi-FI" sz="2000" b="1" i="0" u="none" strike="noStrike" dirty="0">
                          <a:solidFill>
                            <a:srgbClr val="222222"/>
                          </a:solidFill>
                          <a:effectLst/>
                          <a:latin typeface="Arial" panose="020B0604020202020204" pitchFamily="34" charset="0"/>
                        </a:rPr>
                        <a:t>Palvelutarveilmoitusten lukumäärä 2019</a:t>
                      </a:r>
                    </a:p>
                  </a:txBody>
                  <a:tcPr marL="9525" marR="9525" marT="9525" marB="0">
                    <a:lnL>
                      <a:noFill/>
                    </a:lnL>
                    <a:lnR w="12700" cap="flat" cmpd="sng" algn="ctr">
                      <a:solidFill>
                        <a:srgbClr val="C0C0C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algn="l" fontAlgn="t"/>
                      <a:endParaRPr lang="fi-FI" sz="2000" b="0" i="0" u="none" strike="noStrike" dirty="0">
                        <a:solidFill>
                          <a:srgbClr val="222222"/>
                        </a:solidFill>
                        <a:effectLst/>
                        <a:latin typeface="Arial" panose="020B0604020202020204" pitchFamily="34" charset="0"/>
                      </a:endParaRPr>
                    </a:p>
                  </a:txBody>
                  <a:tcPr marL="9525" marR="9525" marT="9525"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7E5E5"/>
                    </a:solidFill>
                  </a:tcPr>
                </a:tc>
                <a:extLst>
                  <a:ext uri="{0D108BD9-81ED-4DB2-BD59-A6C34878D82A}">
                    <a16:rowId xmlns:a16="http://schemas.microsoft.com/office/drawing/2014/main" val="745294188"/>
                  </a:ext>
                </a:extLst>
              </a:tr>
              <a:tr h="261982">
                <a:tc>
                  <a:txBody>
                    <a:bodyPr/>
                    <a:lstStyle/>
                    <a:p>
                      <a:pPr algn="l" fontAlgn="t"/>
                      <a:r>
                        <a:rPr lang="fi-FI" sz="1600" b="0" i="0" u="none" strike="noStrike">
                          <a:solidFill>
                            <a:srgbClr val="222222"/>
                          </a:solidFill>
                          <a:effectLst/>
                          <a:latin typeface="Arial" panose="020B0604020202020204" pitchFamily="34" charset="0"/>
                        </a:rPr>
                        <a:t>Elämänhallinta</a:t>
                      </a:r>
                    </a:p>
                  </a:txBody>
                  <a:tcPr marL="9525" marR="9525" marT="9525" marB="0">
                    <a:lnL w="12700" cap="flat" cmpd="sng" algn="ctr">
                      <a:solidFill>
                        <a:srgbClr val="C0C0C0"/>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5 912</a:t>
                      </a:r>
                    </a:p>
                  </a:txBody>
                  <a:tcPr marL="9525" marR="9525" marT="9525" marB="0">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EFEFEF"/>
                      </a:solidFill>
                      <a:prstDash val="solid"/>
                      <a:round/>
                      <a:headEnd type="none" w="med" len="med"/>
                      <a:tailEnd type="none" w="med" len="med"/>
                    </a:lnB>
                  </a:tcPr>
                </a:tc>
                <a:extLst>
                  <a:ext uri="{0D108BD9-81ED-4DB2-BD59-A6C34878D82A}">
                    <a16:rowId xmlns:a16="http://schemas.microsoft.com/office/drawing/2014/main" val="3875839622"/>
                  </a:ext>
                </a:extLst>
              </a:tr>
              <a:tr h="261982">
                <a:tc>
                  <a:txBody>
                    <a:bodyPr/>
                    <a:lstStyle/>
                    <a:p>
                      <a:pPr algn="l" fontAlgn="t"/>
                      <a:r>
                        <a:rPr lang="fi-FI" sz="1600" b="0" i="0" u="none" strike="noStrike">
                          <a:solidFill>
                            <a:srgbClr val="222222"/>
                          </a:solidFill>
                          <a:effectLst/>
                          <a:latin typeface="Arial" panose="020B0604020202020204" pitchFamily="34" charset="0"/>
                        </a:rPr>
                        <a:t>Väkivalta</a:t>
                      </a:r>
                    </a:p>
                  </a:txBody>
                  <a:tcPr marL="9525" marR="9525" marT="9525" marB="0">
                    <a:lnL w="12700" cap="flat" cmpd="sng" algn="ctr">
                      <a:solidFill>
                        <a:srgbClr val="C0C0C0"/>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81</a:t>
                      </a:r>
                    </a:p>
                  </a:txBody>
                  <a:tcPr marL="9525" marR="9525" marT="9525" marB="0">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tcPr>
                </a:tc>
                <a:extLst>
                  <a:ext uri="{0D108BD9-81ED-4DB2-BD59-A6C34878D82A}">
                    <a16:rowId xmlns:a16="http://schemas.microsoft.com/office/drawing/2014/main" val="893139679"/>
                  </a:ext>
                </a:extLst>
              </a:tr>
              <a:tr h="261982">
                <a:tc>
                  <a:txBody>
                    <a:bodyPr/>
                    <a:lstStyle/>
                    <a:p>
                      <a:pPr algn="l" fontAlgn="t"/>
                      <a:r>
                        <a:rPr lang="fi-FI" sz="1600" b="0" i="0" u="none" strike="noStrike">
                          <a:solidFill>
                            <a:srgbClr val="222222"/>
                          </a:solidFill>
                          <a:effectLst/>
                          <a:latin typeface="Arial" panose="020B0604020202020204" pitchFamily="34" charset="0"/>
                        </a:rPr>
                        <a:t>Lapsen tarpeet</a:t>
                      </a:r>
                    </a:p>
                  </a:txBody>
                  <a:tcPr marL="9525" marR="9525" marT="9525" marB="0">
                    <a:lnL w="12700" cap="flat" cmpd="sng" algn="ctr">
                      <a:solidFill>
                        <a:srgbClr val="C0C0C0"/>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353</a:t>
                      </a:r>
                    </a:p>
                  </a:txBody>
                  <a:tcPr marL="9525" marR="9525" marT="9525" marB="0">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tcPr>
                </a:tc>
                <a:extLst>
                  <a:ext uri="{0D108BD9-81ED-4DB2-BD59-A6C34878D82A}">
                    <a16:rowId xmlns:a16="http://schemas.microsoft.com/office/drawing/2014/main" val="978610268"/>
                  </a:ext>
                </a:extLst>
              </a:tr>
              <a:tr h="261982">
                <a:tc>
                  <a:txBody>
                    <a:bodyPr/>
                    <a:lstStyle/>
                    <a:p>
                      <a:pPr algn="l" fontAlgn="t"/>
                      <a:r>
                        <a:rPr lang="fi-FI" sz="1600" b="0" i="0" u="none" strike="noStrike" dirty="0">
                          <a:solidFill>
                            <a:srgbClr val="222222"/>
                          </a:solidFill>
                          <a:effectLst/>
                          <a:latin typeface="Arial" panose="020B0604020202020204" pitchFamily="34" charset="0"/>
                        </a:rPr>
                        <a:t>Oikeusturva</a:t>
                      </a:r>
                    </a:p>
                  </a:txBody>
                  <a:tcPr marL="9525" marR="9525" marT="9525" marB="0">
                    <a:lnL w="12700" cap="flat" cmpd="sng" algn="ctr">
                      <a:solidFill>
                        <a:srgbClr val="C0C0C0"/>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27</a:t>
                      </a:r>
                    </a:p>
                  </a:txBody>
                  <a:tcPr marL="9525" marR="9525" marT="9525" marB="0">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tcPr>
                </a:tc>
                <a:extLst>
                  <a:ext uri="{0D108BD9-81ED-4DB2-BD59-A6C34878D82A}">
                    <a16:rowId xmlns:a16="http://schemas.microsoft.com/office/drawing/2014/main" val="736729353"/>
                  </a:ext>
                </a:extLst>
              </a:tr>
              <a:tr h="261982">
                <a:tc>
                  <a:txBody>
                    <a:bodyPr/>
                    <a:lstStyle/>
                    <a:p>
                      <a:pPr algn="l" fontAlgn="t"/>
                      <a:r>
                        <a:rPr lang="fi-FI" sz="1600" b="0" i="0" u="none" strike="noStrike">
                          <a:solidFill>
                            <a:srgbClr val="222222"/>
                          </a:solidFill>
                          <a:effectLst/>
                          <a:latin typeface="Arial" panose="020B0604020202020204" pitchFamily="34" charset="0"/>
                        </a:rPr>
                        <a:t>Ihmissuhteet</a:t>
                      </a:r>
                    </a:p>
                  </a:txBody>
                  <a:tcPr marL="9525" marR="9525" marT="9525" marB="0">
                    <a:lnL w="12700" cap="flat" cmpd="sng" algn="ctr">
                      <a:solidFill>
                        <a:srgbClr val="C0C0C0"/>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147</a:t>
                      </a:r>
                    </a:p>
                  </a:txBody>
                  <a:tcPr marL="9525" marR="9525" marT="9525" marB="0">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tcPr>
                </a:tc>
                <a:extLst>
                  <a:ext uri="{0D108BD9-81ED-4DB2-BD59-A6C34878D82A}">
                    <a16:rowId xmlns:a16="http://schemas.microsoft.com/office/drawing/2014/main" val="1248675115"/>
                  </a:ext>
                </a:extLst>
              </a:tr>
              <a:tr h="261982">
                <a:tc>
                  <a:txBody>
                    <a:bodyPr/>
                    <a:lstStyle/>
                    <a:p>
                      <a:pPr algn="l" fontAlgn="t"/>
                      <a:r>
                        <a:rPr lang="fi-FI" sz="1600" b="0" i="0" u="none" strike="noStrike">
                          <a:solidFill>
                            <a:srgbClr val="222222"/>
                          </a:solidFill>
                          <a:effectLst/>
                          <a:latin typeface="Arial" panose="020B0604020202020204" pitchFamily="34" charset="0"/>
                        </a:rPr>
                        <a:t>Asuminen</a:t>
                      </a:r>
                    </a:p>
                  </a:txBody>
                  <a:tcPr marL="9525" marR="9525" marT="9525" marB="0">
                    <a:lnL w="12700" cap="flat" cmpd="sng" algn="ctr">
                      <a:solidFill>
                        <a:srgbClr val="C0C0C0"/>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3 297</a:t>
                      </a:r>
                    </a:p>
                  </a:txBody>
                  <a:tcPr marL="9525" marR="9525" marT="9525" marB="0">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tcPr>
                </a:tc>
                <a:extLst>
                  <a:ext uri="{0D108BD9-81ED-4DB2-BD59-A6C34878D82A}">
                    <a16:rowId xmlns:a16="http://schemas.microsoft.com/office/drawing/2014/main" val="3622827604"/>
                  </a:ext>
                </a:extLst>
              </a:tr>
              <a:tr h="261982">
                <a:tc>
                  <a:txBody>
                    <a:bodyPr/>
                    <a:lstStyle/>
                    <a:p>
                      <a:pPr algn="l" fontAlgn="t"/>
                      <a:r>
                        <a:rPr lang="fi-FI" sz="1600" b="0" i="0" u="none" strike="noStrike">
                          <a:solidFill>
                            <a:srgbClr val="222222"/>
                          </a:solidFill>
                          <a:effectLst/>
                          <a:latin typeface="Arial" panose="020B0604020202020204" pitchFamily="34" charset="0"/>
                        </a:rPr>
                        <a:t>Toimeentulo</a:t>
                      </a:r>
                    </a:p>
                  </a:txBody>
                  <a:tcPr marL="9525" marR="9525" marT="9525" marB="0">
                    <a:lnL w="12700" cap="flat" cmpd="sng" algn="ctr">
                      <a:solidFill>
                        <a:srgbClr val="C0C0C0"/>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3 960</a:t>
                      </a:r>
                    </a:p>
                  </a:txBody>
                  <a:tcPr marL="9525" marR="9525" marT="9525" marB="0">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tcPr>
                </a:tc>
                <a:extLst>
                  <a:ext uri="{0D108BD9-81ED-4DB2-BD59-A6C34878D82A}">
                    <a16:rowId xmlns:a16="http://schemas.microsoft.com/office/drawing/2014/main" val="3937565895"/>
                  </a:ext>
                </a:extLst>
              </a:tr>
              <a:tr h="261982">
                <a:tc>
                  <a:txBody>
                    <a:bodyPr/>
                    <a:lstStyle/>
                    <a:p>
                      <a:pPr algn="l" fontAlgn="t"/>
                      <a:r>
                        <a:rPr lang="fi-FI" sz="1600" b="0" i="0" u="none" strike="noStrike">
                          <a:solidFill>
                            <a:srgbClr val="222222"/>
                          </a:solidFill>
                          <a:effectLst/>
                          <a:latin typeface="Arial" panose="020B0604020202020204" pitchFamily="34" charset="0"/>
                        </a:rPr>
                        <a:t>Työ tai vastaava toiminta</a:t>
                      </a:r>
                    </a:p>
                  </a:txBody>
                  <a:tcPr marL="9525" marR="9525" marT="9525" marB="0">
                    <a:lnL w="12700" cap="flat" cmpd="sng" algn="ctr">
                      <a:solidFill>
                        <a:srgbClr val="C0C0C0"/>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35</a:t>
                      </a:r>
                    </a:p>
                  </a:txBody>
                  <a:tcPr marL="9525" marR="9525" marT="9525" marB="0">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tcPr>
                </a:tc>
                <a:extLst>
                  <a:ext uri="{0D108BD9-81ED-4DB2-BD59-A6C34878D82A}">
                    <a16:rowId xmlns:a16="http://schemas.microsoft.com/office/drawing/2014/main" val="1177111958"/>
                  </a:ext>
                </a:extLst>
              </a:tr>
              <a:tr h="261982">
                <a:tc>
                  <a:txBody>
                    <a:bodyPr/>
                    <a:lstStyle/>
                    <a:p>
                      <a:pPr algn="l" fontAlgn="t"/>
                      <a:r>
                        <a:rPr lang="fi-FI" sz="1600" b="0" i="0" u="none" strike="noStrike">
                          <a:solidFill>
                            <a:srgbClr val="222222"/>
                          </a:solidFill>
                          <a:effectLst/>
                          <a:latin typeface="Arial" panose="020B0604020202020204" pitchFamily="34" charset="0"/>
                        </a:rPr>
                        <a:t>Koulunkäynti tai opiskelu</a:t>
                      </a:r>
                    </a:p>
                  </a:txBody>
                  <a:tcPr marL="9525" marR="9525" marT="9525" marB="0">
                    <a:lnL w="12700" cap="flat" cmpd="sng" algn="ctr">
                      <a:solidFill>
                        <a:srgbClr val="C0C0C0"/>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110</a:t>
                      </a:r>
                    </a:p>
                  </a:txBody>
                  <a:tcPr marL="9525" marR="9525" marT="9525" marB="0">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tcPr>
                </a:tc>
                <a:extLst>
                  <a:ext uri="{0D108BD9-81ED-4DB2-BD59-A6C34878D82A}">
                    <a16:rowId xmlns:a16="http://schemas.microsoft.com/office/drawing/2014/main" val="817761088"/>
                  </a:ext>
                </a:extLst>
              </a:tr>
              <a:tr h="261982">
                <a:tc>
                  <a:txBody>
                    <a:bodyPr/>
                    <a:lstStyle/>
                    <a:p>
                      <a:pPr algn="l" fontAlgn="t"/>
                      <a:r>
                        <a:rPr lang="fi-FI" sz="1600" b="0" i="0" u="none" strike="noStrike" dirty="0">
                          <a:solidFill>
                            <a:srgbClr val="222222"/>
                          </a:solidFill>
                          <a:effectLst/>
                          <a:latin typeface="Arial" panose="020B0604020202020204" pitchFamily="34" charset="0"/>
                        </a:rPr>
                        <a:t>Vapaa-ajan toiminta</a:t>
                      </a:r>
                    </a:p>
                  </a:txBody>
                  <a:tcPr marL="9525" marR="9525" marT="9525" marB="0">
                    <a:lnL w="12700" cap="flat" cmpd="sng" algn="ctr">
                      <a:solidFill>
                        <a:srgbClr val="C0C0C0"/>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17</a:t>
                      </a:r>
                    </a:p>
                  </a:txBody>
                  <a:tcPr marL="9525" marR="9525" marT="9525" marB="0">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tcPr>
                </a:tc>
                <a:extLst>
                  <a:ext uri="{0D108BD9-81ED-4DB2-BD59-A6C34878D82A}">
                    <a16:rowId xmlns:a16="http://schemas.microsoft.com/office/drawing/2014/main" val="1089573938"/>
                  </a:ext>
                </a:extLst>
              </a:tr>
              <a:tr h="261982">
                <a:tc>
                  <a:txBody>
                    <a:bodyPr/>
                    <a:lstStyle/>
                    <a:p>
                      <a:pPr algn="l" fontAlgn="t"/>
                      <a:r>
                        <a:rPr lang="fi-FI" sz="1600" b="0" i="0" u="none" strike="noStrike">
                          <a:solidFill>
                            <a:srgbClr val="222222"/>
                          </a:solidFill>
                          <a:effectLst/>
                          <a:latin typeface="Arial" panose="020B0604020202020204" pitchFamily="34" charset="0"/>
                        </a:rPr>
                        <a:t>Terveys</a:t>
                      </a:r>
                    </a:p>
                  </a:txBody>
                  <a:tcPr marL="9525" marR="9525" marT="9525" marB="0">
                    <a:lnL w="12700" cap="flat" cmpd="sng" algn="ctr">
                      <a:solidFill>
                        <a:srgbClr val="C0C0C0"/>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1 498</a:t>
                      </a:r>
                    </a:p>
                  </a:txBody>
                  <a:tcPr marL="9525" marR="9525" marT="9525" marB="0">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tcPr>
                </a:tc>
                <a:extLst>
                  <a:ext uri="{0D108BD9-81ED-4DB2-BD59-A6C34878D82A}">
                    <a16:rowId xmlns:a16="http://schemas.microsoft.com/office/drawing/2014/main" val="2704054524"/>
                  </a:ext>
                </a:extLst>
              </a:tr>
              <a:tr h="261982">
                <a:tc>
                  <a:txBody>
                    <a:bodyPr/>
                    <a:lstStyle/>
                    <a:p>
                      <a:pPr algn="l" fontAlgn="t"/>
                      <a:r>
                        <a:rPr lang="fi-FI" sz="1600" b="0" i="0" u="none" strike="noStrike">
                          <a:solidFill>
                            <a:srgbClr val="222222"/>
                          </a:solidFill>
                          <a:effectLst/>
                          <a:latin typeface="Arial" panose="020B0604020202020204" pitchFamily="34" charset="0"/>
                        </a:rPr>
                        <a:t>Päihteiden käyttö ja riippuvuudet</a:t>
                      </a:r>
                    </a:p>
                  </a:txBody>
                  <a:tcPr marL="9525" marR="9525" marT="9525" marB="0">
                    <a:lnL w="12700" cap="flat" cmpd="sng" algn="ctr">
                      <a:solidFill>
                        <a:srgbClr val="C0C0C0"/>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238</a:t>
                      </a:r>
                    </a:p>
                  </a:txBody>
                  <a:tcPr marL="9525" marR="9525" marT="9525" marB="0">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tcPr>
                </a:tc>
                <a:extLst>
                  <a:ext uri="{0D108BD9-81ED-4DB2-BD59-A6C34878D82A}">
                    <a16:rowId xmlns:a16="http://schemas.microsoft.com/office/drawing/2014/main" val="1218500229"/>
                  </a:ext>
                </a:extLst>
              </a:tr>
              <a:tr h="261982">
                <a:tc>
                  <a:txBody>
                    <a:bodyPr/>
                    <a:lstStyle/>
                    <a:p>
                      <a:pPr algn="l" fontAlgn="t"/>
                      <a:r>
                        <a:rPr lang="fi-FI" sz="1600" b="0" i="0" u="none" strike="noStrike">
                          <a:solidFill>
                            <a:srgbClr val="222222"/>
                          </a:solidFill>
                          <a:effectLst/>
                          <a:latin typeface="Arial" panose="020B0604020202020204" pitchFamily="34" charset="0"/>
                        </a:rPr>
                        <a:t>Laki lastensuojelusta 25§</a:t>
                      </a:r>
                    </a:p>
                  </a:txBody>
                  <a:tcPr marL="9525" marR="9525" marT="9525" marB="0">
                    <a:lnL w="12700" cap="flat" cmpd="sng" algn="ctr">
                      <a:solidFill>
                        <a:srgbClr val="C0C0C0"/>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547</a:t>
                      </a:r>
                    </a:p>
                  </a:txBody>
                  <a:tcPr marL="9525" marR="9525" marT="9525" marB="0">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tcPr>
                </a:tc>
                <a:extLst>
                  <a:ext uri="{0D108BD9-81ED-4DB2-BD59-A6C34878D82A}">
                    <a16:rowId xmlns:a16="http://schemas.microsoft.com/office/drawing/2014/main" val="2489111789"/>
                  </a:ext>
                </a:extLst>
              </a:tr>
              <a:tr h="261982">
                <a:tc>
                  <a:txBody>
                    <a:bodyPr/>
                    <a:lstStyle/>
                    <a:p>
                      <a:pPr algn="l" fontAlgn="t"/>
                      <a:r>
                        <a:rPr lang="fi-FI" sz="1600" b="0" i="0" u="none" strike="noStrike">
                          <a:solidFill>
                            <a:srgbClr val="222222"/>
                          </a:solidFill>
                          <a:effectLst/>
                          <a:latin typeface="Arial" panose="020B0604020202020204" pitchFamily="34" charset="0"/>
                        </a:rPr>
                        <a:t>Muu asia</a:t>
                      </a:r>
                    </a:p>
                  </a:txBody>
                  <a:tcPr marL="9525" marR="9525" marT="9525" marB="0">
                    <a:lnL w="12700" cap="flat" cmpd="sng" algn="ctr">
                      <a:solidFill>
                        <a:srgbClr val="C0C0C0"/>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599</a:t>
                      </a:r>
                    </a:p>
                  </a:txBody>
                  <a:tcPr marL="9525" marR="9525" marT="9525" marB="0">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a:noFill/>
                    </a:lnB>
                  </a:tcPr>
                </a:tc>
                <a:extLst>
                  <a:ext uri="{0D108BD9-81ED-4DB2-BD59-A6C34878D82A}">
                    <a16:rowId xmlns:a16="http://schemas.microsoft.com/office/drawing/2014/main" val="1681584090"/>
                  </a:ext>
                </a:extLst>
              </a:tr>
              <a:tr h="261982">
                <a:tc>
                  <a:txBody>
                    <a:bodyPr/>
                    <a:lstStyle/>
                    <a:p>
                      <a:pPr algn="r" fontAlgn="t"/>
                      <a:r>
                        <a:rPr lang="fi-FI" sz="1600" b="1" i="0" u="none" strike="noStrike">
                          <a:solidFill>
                            <a:srgbClr val="FFFFFF"/>
                          </a:solidFill>
                          <a:effectLst/>
                          <a:latin typeface="Arial" panose="020B0604020202020204" pitchFamily="34" charset="0"/>
                        </a:rPr>
                        <a:t>Sosiaalityön tarpeen ilmoitukset yhteensä</a:t>
                      </a:r>
                    </a:p>
                  </a:txBody>
                  <a:tcPr marL="9525" marR="9525" marT="9525" marB="0">
                    <a:lnL w="12700" cap="flat" cmpd="sng" algn="ctr">
                      <a:solidFill>
                        <a:srgbClr val="93B1CD"/>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93B1CD"/>
                      </a:solidFill>
                      <a:prstDash val="solid"/>
                      <a:round/>
                      <a:headEnd type="none" w="med" len="med"/>
                      <a:tailEnd type="none" w="med" len="med"/>
                    </a:lnB>
                    <a:solidFill>
                      <a:srgbClr val="5F91CB"/>
                    </a:solidFill>
                  </a:tcPr>
                </a:tc>
                <a:tc>
                  <a:txBody>
                    <a:bodyPr/>
                    <a:lstStyle/>
                    <a:p>
                      <a:pPr algn="r" fontAlgn="t"/>
                      <a:r>
                        <a:rPr lang="fi-FI" sz="1600" b="0" i="0" u="none" strike="noStrike">
                          <a:solidFill>
                            <a:srgbClr val="222222"/>
                          </a:solidFill>
                          <a:effectLst/>
                          <a:latin typeface="Arial" panose="020B0604020202020204" pitchFamily="34" charset="0"/>
                        </a:rPr>
                        <a:t>16 821</a:t>
                      </a:r>
                    </a:p>
                  </a:txBody>
                  <a:tcPr marL="9525" marR="9525" marT="9525" marB="0">
                    <a:lnL>
                      <a:noFill/>
                    </a:lnL>
                    <a:lnR>
                      <a:noFill/>
                    </a:lnR>
                    <a:lnT>
                      <a:noFill/>
                    </a:lnT>
                    <a:lnB>
                      <a:noFill/>
                    </a:lnB>
                    <a:solidFill>
                      <a:srgbClr val="92D050"/>
                    </a:solidFill>
                  </a:tcPr>
                </a:tc>
                <a:extLst>
                  <a:ext uri="{0D108BD9-81ED-4DB2-BD59-A6C34878D82A}">
                    <a16:rowId xmlns:a16="http://schemas.microsoft.com/office/drawing/2014/main" val="996184544"/>
                  </a:ext>
                </a:extLst>
              </a:tr>
              <a:tr h="261982">
                <a:tc>
                  <a:txBody>
                    <a:bodyPr/>
                    <a:lstStyle/>
                    <a:p>
                      <a:pPr algn="r" fontAlgn="t"/>
                      <a:r>
                        <a:rPr lang="fi-FI" sz="1600" b="0" i="0" u="none" strike="noStrike">
                          <a:solidFill>
                            <a:srgbClr val="222222"/>
                          </a:solidFill>
                          <a:effectLst/>
                          <a:latin typeface="Arial" panose="020B0604020202020204" pitchFamily="34" charset="0"/>
                        </a:rPr>
                        <a:t> </a:t>
                      </a:r>
                    </a:p>
                  </a:txBody>
                  <a:tcPr marL="9525" marR="9525" marT="9525" marB="0">
                    <a:lnL>
                      <a:noFill/>
                    </a:lnL>
                    <a:lnR>
                      <a:noFill/>
                    </a:lnR>
                    <a:lnT w="12700" cap="flat" cmpd="sng" algn="ctr">
                      <a:solidFill>
                        <a:srgbClr val="93B1CD"/>
                      </a:solidFill>
                      <a:prstDash val="solid"/>
                      <a:round/>
                      <a:headEnd type="none" w="med" len="med"/>
                      <a:tailEnd type="none" w="med" len="med"/>
                    </a:lnT>
                    <a:lnB>
                      <a:noFill/>
                    </a:lnB>
                    <a:solidFill>
                      <a:srgbClr val="E7E5E5"/>
                    </a:solidFill>
                  </a:tcPr>
                </a:tc>
                <a:tc>
                  <a:txBody>
                    <a:bodyPr/>
                    <a:lstStyle/>
                    <a:p>
                      <a:pPr algn="r" fontAlgn="t"/>
                      <a:endParaRPr lang="fi-FI" sz="1600" b="0" i="0" u="none" strike="noStrike">
                        <a:solidFill>
                          <a:srgbClr val="222222"/>
                        </a:solidFill>
                        <a:effectLst/>
                        <a:latin typeface="Arial" panose="020B060402020202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647151286"/>
                  </a:ext>
                </a:extLst>
              </a:tr>
              <a:tr h="261982">
                <a:tc>
                  <a:txBody>
                    <a:bodyPr/>
                    <a:lstStyle/>
                    <a:p>
                      <a:pPr algn="l" fontAlgn="t"/>
                      <a:r>
                        <a:rPr lang="fi-FI" sz="1600" b="0" i="0" u="none" strike="noStrike">
                          <a:solidFill>
                            <a:srgbClr val="222222"/>
                          </a:solidFill>
                          <a:effectLst/>
                          <a:latin typeface="Arial" panose="020B0604020202020204" pitchFamily="34" charset="0"/>
                        </a:rPr>
                        <a:t>Laki kotoutumisen edistämisestä 87§</a:t>
                      </a:r>
                    </a:p>
                  </a:txBody>
                  <a:tcPr marL="9525" marR="9525" marT="9525" marB="0">
                    <a:lnL>
                      <a:noFill/>
                    </a:lnL>
                    <a:lnR>
                      <a:noFill/>
                    </a:lnR>
                    <a:lnT>
                      <a:noFill/>
                    </a:lnT>
                    <a:lnB>
                      <a:noFill/>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868</a:t>
                      </a:r>
                    </a:p>
                  </a:txBody>
                  <a:tcPr marL="9525" marR="9525" marT="9525" marB="0">
                    <a:lnL>
                      <a:noFill/>
                    </a:lnL>
                    <a:lnR>
                      <a:noFill/>
                    </a:lnR>
                    <a:lnT>
                      <a:noFill/>
                    </a:lnT>
                    <a:lnB>
                      <a:noFill/>
                    </a:lnB>
                  </a:tcPr>
                </a:tc>
                <a:extLst>
                  <a:ext uri="{0D108BD9-81ED-4DB2-BD59-A6C34878D82A}">
                    <a16:rowId xmlns:a16="http://schemas.microsoft.com/office/drawing/2014/main" val="965115000"/>
                  </a:ext>
                </a:extLst>
              </a:tr>
              <a:tr h="261982">
                <a:tc>
                  <a:txBody>
                    <a:bodyPr/>
                    <a:lstStyle/>
                    <a:p>
                      <a:pPr algn="l" fontAlgn="t"/>
                      <a:r>
                        <a:rPr lang="fi-FI" sz="1600" b="0" i="0" u="none" strike="noStrike">
                          <a:solidFill>
                            <a:srgbClr val="222222"/>
                          </a:solidFill>
                          <a:effectLst/>
                          <a:latin typeface="Arial" panose="020B0604020202020204" pitchFamily="34" charset="0"/>
                        </a:rPr>
                        <a:t>Laki kuntouttavasta työtoiminnasta 27§</a:t>
                      </a:r>
                    </a:p>
                  </a:txBody>
                  <a:tcPr marL="9525" marR="9525" marT="9525" marB="0">
                    <a:lnL>
                      <a:noFill/>
                    </a:lnL>
                    <a:lnR>
                      <a:noFill/>
                    </a:lnR>
                    <a:lnT>
                      <a:noFill/>
                    </a:lnT>
                    <a:lnB>
                      <a:noFill/>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12 350</a:t>
                      </a:r>
                    </a:p>
                  </a:txBody>
                  <a:tcPr marL="9525" marR="9525" marT="9525" marB="0">
                    <a:lnL>
                      <a:noFill/>
                    </a:lnL>
                    <a:lnR>
                      <a:noFill/>
                    </a:lnR>
                    <a:lnT>
                      <a:noFill/>
                    </a:lnT>
                    <a:lnB>
                      <a:noFill/>
                    </a:lnB>
                  </a:tcPr>
                </a:tc>
                <a:extLst>
                  <a:ext uri="{0D108BD9-81ED-4DB2-BD59-A6C34878D82A}">
                    <a16:rowId xmlns:a16="http://schemas.microsoft.com/office/drawing/2014/main" val="3825168836"/>
                  </a:ext>
                </a:extLst>
              </a:tr>
              <a:tr h="479466">
                <a:tc>
                  <a:txBody>
                    <a:bodyPr/>
                    <a:lstStyle/>
                    <a:p>
                      <a:pPr algn="r" fontAlgn="t"/>
                      <a:r>
                        <a:rPr lang="fi-FI" sz="1600" b="1" i="0" u="none" strike="noStrike">
                          <a:solidFill>
                            <a:srgbClr val="FFFFFF"/>
                          </a:solidFill>
                          <a:effectLst/>
                          <a:latin typeface="Arial" panose="020B0604020202020204" pitchFamily="34" charset="0"/>
                        </a:rPr>
                        <a:t>Ohjelmallisesti lähtevät ilmoitukset yhteensä</a:t>
                      </a:r>
                    </a:p>
                  </a:txBody>
                  <a:tcPr marL="9525" marR="9525" marT="9525" marB="0">
                    <a:lnL w="12700" cap="flat" cmpd="sng" algn="ctr">
                      <a:solidFill>
                        <a:srgbClr val="93B1CD"/>
                      </a:solidFill>
                      <a:prstDash val="solid"/>
                      <a:round/>
                      <a:headEnd type="none" w="med" len="med"/>
                      <a:tailEnd type="none" w="med" len="med"/>
                    </a:lnL>
                    <a:lnR>
                      <a:noFill/>
                    </a:lnR>
                    <a:lnT>
                      <a:noFill/>
                    </a:lnT>
                    <a:lnB w="12700" cap="flat" cmpd="sng" algn="ctr">
                      <a:solidFill>
                        <a:srgbClr val="93B1CD"/>
                      </a:solidFill>
                      <a:prstDash val="solid"/>
                      <a:round/>
                      <a:headEnd type="none" w="med" len="med"/>
                      <a:tailEnd type="none" w="med" len="med"/>
                    </a:lnB>
                    <a:solidFill>
                      <a:srgbClr val="5F91CB"/>
                    </a:solidFill>
                  </a:tcPr>
                </a:tc>
                <a:tc>
                  <a:txBody>
                    <a:bodyPr/>
                    <a:lstStyle/>
                    <a:p>
                      <a:pPr algn="r" fontAlgn="t"/>
                      <a:r>
                        <a:rPr lang="fi-FI" sz="1600" b="0" i="0" u="none" strike="noStrike">
                          <a:solidFill>
                            <a:srgbClr val="222222"/>
                          </a:solidFill>
                          <a:effectLst/>
                          <a:latin typeface="Arial" panose="020B0604020202020204" pitchFamily="34" charset="0"/>
                        </a:rPr>
                        <a:t>13 218</a:t>
                      </a:r>
                    </a:p>
                  </a:txBody>
                  <a:tcPr marL="9525" marR="9525" marT="9525" marB="0">
                    <a:lnL>
                      <a:noFill/>
                    </a:lnL>
                    <a:lnR>
                      <a:noFill/>
                    </a:lnR>
                    <a:lnT>
                      <a:noFill/>
                    </a:lnT>
                    <a:lnB>
                      <a:noFill/>
                    </a:lnB>
                  </a:tcPr>
                </a:tc>
                <a:extLst>
                  <a:ext uri="{0D108BD9-81ED-4DB2-BD59-A6C34878D82A}">
                    <a16:rowId xmlns:a16="http://schemas.microsoft.com/office/drawing/2014/main" val="3885657210"/>
                  </a:ext>
                </a:extLst>
              </a:tr>
              <a:tr h="261982">
                <a:tc>
                  <a:txBody>
                    <a:bodyPr/>
                    <a:lstStyle/>
                    <a:p>
                      <a:pPr algn="r" fontAlgn="t"/>
                      <a:r>
                        <a:rPr lang="fi-FI" sz="1600" b="0" i="0" u="none" strike="noStrike">
                          <a:solidFill>
                            <a:srgbClr val="222222"/>
                          </a:solidFill>
                          <a:effectLst/>
                          <a:latin typeface="Arial" panose="020B0604020202020204" pitchFamily="34" charset="0"/>
                        </a:rPr>
                        <a:t> </a:t>
                      </a:r>
                    </a:p>
                  </a:txBody>
                  <a:tcPr marL="9525" marR="9525" marT="9525" marB="0">
                    <a:lnL>
                      <a:noFill/>
                    </a:lnL>
                    <a:lnR>
                      <a:noFill/>
                    </a:lnR>
                    <a:lnT w="12700" cap="flat" cmpd="sng" algn="ctr">
                      <a:solidFill>
                        <a:srgbClr val="93B1CD"/>
                      </a:solidFill>
                      <a:prstDash val="solid"/>
                      <a:round/>
                      <a:headEnd type="none" w="med" len="med"/>
                      <a:tailEnd type="none" w="med" len="med"/>
                    </a:lnT>
                    <a:lnB>
                      <a:noFill/>
                    </a:lnB>
                    <a:solidFill>
                      <a:srgbClr val="E7E5E5"/>
                    </a:solidFill>
                  </a:tcPr>
                </a:tc>
                <a:tc>
                  <a:txBody>
                    <a:bodyPr/>
                    <a:lstStyle/>
                    <a:p>
                      <a:pPr algn="r" fontAlgn="t"/>
                      <a:endParaRPr lang="fi-FI" sz="1600" b="0" i="0" u="none" strike="noStrike">
                        <a:solidFill>
                          <a:srgbClr val="222222"/>
                        </a:solidFill>
                        <a:effectLst/>
                        <a:latin typeface="Arial" panose="020B060402020202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441953501"/>
                  </a:ext>
                </a:extLst>
              </a:tr>
              <a:tr h="261982">
                <a:tc>
                  <a:txBody>
                    <a:bodyPr/>
                    <a:lstStyle/>
                    <a:p>
                      <a:pPr algn="l" fontAlgn="t"/>
                      <a:r>
                        <a:rPr lang="fi-FI" sz="1600" b="0" i="0" u="none" strike="noStrike">
                          <a:solidFill>
                            <a:srgbClr val="222222"/>
                          </a:solidFill>
                          <a:effectLst/>
                          <a:latin typeface="Arial" panose="020B0604020202020204" pitchFamily="34" charset="0"/>
                        </a:rPr>
                        <a:t>Hakemus (täydentävä/ehkäisevä)</a:t>
                      </a:r>
                    </a:p>
                  </a:txBody>
                  <a:tcPr marL="9525" marR="9525" marT="9525" marB="0">
                    <a:lnL w="12700" cap="flat" cmpd="sng" algn="ctr">
                      <a:solidFill>
                        <a:srgbClr val="C0C0C0"/>
                      </a:solidFill>
                      <a:prstDash val="solid"/>
                      <a:round/>
                      <a:headEnd type="none" w="med" len="med"/>
                      <a:tailEnd type="none" w="med" len="med"/>
                    </a:lnL>
                    <a:lnR w="12700" cap="flat" cmpd="sng" algn="ctr">
                      <a:solidFill>
                        <a:srgbClr val="EFEFEF"/>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69 266</a:t>
                      </a:r>
                    </a:p>
                  </a:txBody>
                  <a:tcPr marL="9525" marR="9525" marT="9525" marB="0">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a:noFill/>
                    </a:lnT>
                    <a:lnB w="12700" cap="flat" cmpd="sng" algn="ctr">
                      <a:solidFill>
                        <a:srgbClr val="EFEFEF"/>
                      </a:solidFill>
                      <a:prstDash val="solid"/>
                      <a:round/>
                      <a:headEnd type="none" w="med" len="med"/>
                      <a:tailEnd type="none" w="med" len="med"/>
                    </a:lnB>
                    <a:solidFill>
                      <a:srgbClr val="92D050"/>
                    </a:solidFill>
                  </a:tcPr>
                </a:tc>
                <a:extLst>
                  <a:ext uri="{0D108BD9-81ED-4DB2-BD59-A6C34878D82A}">
                    <a16:rowId xmlns:a16="http://schemas.microsoft.com/office/drawing/2014/main" val="3561355283"/>
                  </a:ext>
                </a:extLst>
              </a:tr>
              <a:tr h="261982">
                <a:tc>
                  <a:txBody>
                    <a:bodyPr/>
                    <a:lstStyle/>
                    <a:p>
                      <a:pPr algn="l" fontAlgn="t"/>
                      <a:r>
                        <a:rPr lang="fi-FI" sz="1600" b="0" i="0" u="none" strike="noStrike">
                          <a:solidFill>
                            <a:srgbClr val="222222"/>
                          </a:solidFill>
                          <a:effectLst/>
                          <a:latin typeface="Arial" panose="020B0604020202020204" pitchFamily="34" charset="0"/>
                        </a:rPr>
                        <a:t>Perusosan alentaminen</a:t>
                      </a:r>
                    </a:p>
                  </a:txBody>
                  <a:tcPr marL="9525" marR="9525" marT="9525" marB="0">
                    <a:lnL>
                      <a:noFill/>
                    </a:lnL>
                    <a:lnR>
                      <a:noFill/>
                    </a:lnR>
                    <a:lnT w="12700" cap="flat" cmpd="sng" algn="ctr">
                      <a:solidFill>
                        <a:srgbClr val="C0C0C0"/>
                      </a:solidFill>
                      <a:prstDash val="solid"/>
                      <a:round/>
                      <a:headEnd type="none" w="med" len="med"/>
                      <a:tailEnd type="none" w="med" len="med"/>
                    </a:lnT>
                    <a:lnB>
                      <a:noFill/>
                    </a:lnB>
                    <a:solidFill>
                      <a:srgbClr val="E7E5E5"/>
                    </a:solidFill>
                  </a:tcPr>
                </a:tc>
                <a:tc>
                  <a:txBody>
                    <a:bodyPr/>
                    <a:lstStyle/>
                    <a:p>
                      <a:pPr algn="r" fontAlgn="t"/>
                      <a:r>
                        <a:rPr lang="fi-FI" sz="1600" b="0" i="0" u="none" strike="noStrike">
                          <a:solidFill>
                            <a:srgbClr val="222222"/>
                          </a:solidFill>
                          <a:effectLst/>
                          <a:latin typeface="Arial" panose="020B0604020202020204" pitchFamily="34" charset="0"/>
                        </a:rPr>
                        <a:t>27 461</a:t>
                      </a:r>
                    </a:p>
                  </a:txBody>
                  <a:tcPr marL="9525" marR="9525" marT="9525" marB="0">
                    <a:lnL>
                      <a:noFill/>
                    </a:lnL>
                    <a:lnR>
                      <a:noFill/>
                    </a:lnR>
                    <a:lnT w="12700" cap="flat" cmpd="sng" algn="ctr">
                      <a:solidFill>
                        <a:srgbClr val="EFEFE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25342027"/>
                  </a:ext>
                </a:extLst>
              </a:tr>
              <a:tr h="261982">
                <a:tc>
                  <a:txBody>
                    <a:bodyPr/>
                    <a:lstStyle/>
                    <a:p>
                      <a:pPr algn="r" fontAlgn="t"/>
                      <a:r>
                        <a:rPr lang="fi-FI" sz="1600" b="1" i="0" u="none" strike="noStrike">
                          <a:solidFill>
                            <a:srgbClr val="FFFFFF"/>
                          </a:solidFill>
                          <a:effectLst/>
                          <a:latin typeface="Arial" panose="020B0604020202020204" pitchFamily="34" charset="0"/>
                        </a:rPr>
                        <a:t>Kaikki yhteensä</a:t>
                      </a:r>
                    </a:p>
                  </a:txBody>
                  <a:tcPr marL="9525" marR="9525" marT="9525" marB="0">
                    <a:lnL w="12700" cap="flat" cmpd="sng" algn="ctr">
                      <a:solidFill>
                        <a:srgbClr val="93B1C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93B1CD"/>
                      </a:solidFill>
                      <a:prstDash val="solid"/>
                      <a:round/>
                      <a:headEnd type="none" w="med" len="med"/>
                      <a:tailEnd type="none" w="med" len="med"/>
                    </a:lnB>
                    <a:solidFill>
                      <a:srgbClr val="5F91CB"/>
                    </a:solidFill>
                  </a:tcPr>
                </a:tc>
                <a:tc>
                  <a:txBody>
                    <a:bodyPr/>
                    <a:lstStyle/>
                    <a:p>
                      <a:pPr algn="r" fontAlgn="t"/>
                      <a:r>
                        <a:rPr lang="fi-FI" sz="1600" b="1" i="0" u="none" strike="noStrike" dirty="0">
                          <a:solidFill>
                            <a:srgbClr val="222222"/>
                          </a:solidFill>
                          <a:effectLst/>
                          <a:latin typeface="Arial" panose="020B0604020202020204" pitchFamily="34" charset="0"/>
                        </a:rPr>
                        <a:t>126 766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6F2"/>
                    </a:solidFill>
                  </a:tcPr>
                </a:tc>
                <a:extLst>
                  <a:ext uri="{0D108BD9-81ED-4DB2-BD59-A6C34878D82A}">
                    <a16:rowId xmlns:a16="http://schemas.microsoft.com/office/drawing/2014/main" val="1465769531"/>
                  </a:ext>
                </a:extLst>
              </a:tr>
            </a:tbl>
          </a:graphicData>
        </a:graphic>
      </p:graphicFrame>
    </p:spTree>
    <p:extLst>
      <p:ext uri="{BB962C8B-B14F-4D97-AF65-F5344CB8AC3E}">
        <p14:creationId xmlns:p14="http://schemas.microsoft.com/office/powerpoint/2010/main" val="274985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Asiakkaan aktiivinen tuki</a:t>
            </a:r>
          </a:p>
        </p:txBody>
      </p:sp>
      <p:sp>
        <p:nvSpPr>
          <p:cNvPr id="3" name="Sisällön paikkamerkki 2"/>
          <p:cNvSpPr>
            <a:spLocks noGrp="1"/>
          </p:cNvSpPr>
          <p:nvPr>
            <p:ph idx="1"/>
          </p:nvPr>
        </p:nvSpPr>
        <p:spPr/>
        <p:txBody>
          <a:bodyPr/>
          <a:lstStyle/>
          <a:p>
            <a:r>
              <a:rPr lang="fi-FI" dirty="0"/>
              <a:t>Kelan toimivaltasäännökset on mitoitettu tilanteisiin, joissa asiakas kykenee itse jättämään hakemuksen. Hakemussuhteen perusteella Kela voi pyytää selvityksiä, ohjata ja neuvoa asiakasta ja lopulta ratkaista asian</a:t>
            </a:r>
          </a:p>
          <a:p>
            <a:r>
              <a:rPr lang="fi-FI" dirty="0"/>
              <a:t> ”yhteisasiakkuus” ei ole mahdollista suoraan lain perusteella</a:t>
            </a:r>
          </a:p>
          <a:p>
            <a:r>
              <a:rPr lang="fi-FI" dirty="0"/>
              <a:t>Kela ei yleensä voi ennakoida, arvioida palveluntarpeita, tarjota aktiivisesti asiakkaalle mahdollisia etuuksia, toimia viran puolesta ilman hakemusta tai olla asiakkaan puolesta yhteydessä muihin toimijoihin.</a:t>
            </a:r>
          </a:p>
          <a:p>
            <a:r>
              <a:rPr lang="fi-FI" dirty="0"/>
              <a:t>Suostumus palvelun tarjoamisen työvälineenä on ongelmallinen, koska näitä palveluja saavien henkilöiden kohderyhmä jää väistämättä sattumanvaraiseksi.</a:t>
            </a:r>
          </a:p>
        </p:txBody>
      </p:sp>
      <p:sp>
        <p:nvSpPr>
          <p:cNvPr id="4" name="Suorakulmio 3"/>
          <p:cNvSpPr/>
          <p:nvPr/>
        </p:nvSpPr>
        <p:spPr>
          <a:xfrm>
            <a:off x="5965195" y="3198168"/>
            <a:ext cx="261610" cy="461665"/>
          </a:xfrm>
          <a:prstGeom prst="rect">
            <a:avLst/>
          </a:prstGeom>
        </p:spPr>
        <p:txBody>
          <a:bodyPr wrap="none">
            <a:spAutoFit/>
          </a:bodyPr>
          <a:lstStyle/>
          <a:p>
            <a:r>
              <a:rPr lang="fi-FI" dirty="0">
                <a:solidFill>
                  <a:srgbClr val="000000"/>
                </a:solidFill>
                <a:latin typeface="Times New Roman" panose="02020603050405020304" pitchFamily="18" charset="0"/>
              </a:rPr>
              <a:t> </a:t>
            </a:r>
            <a:endParaRPr lang="fi-FI" dirty="0"/>
          </a:p>
        </p:txBody>
      </p:sp>
    </p:spTree>
    <p:extLst>
      <p:ext uri="{BB962C8B-B14F-4D97-AF65-F5344CB8AC3E}">
        <p14:creationId xmlns:p14="http://schemas.microsoft.com/office/powerpoint/2010/main" val="21961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a:xfrm>
            <a:off x="935999" y="378000"/>
            <a:ext cx="10332000" cy="1380700"/>
          </a:xfrm>
        </p:spPr>
        <p:txBody>
          <a:bodyPr/>
          <a:lstStyle/>
          <a:p>
            <a:r>
              <a:rPr lang="fi-FI" dirty="0"/>
              <a:t>Suomessa on kattava sosiaaliturva, </a:t>
            </a:r>
            <a:br>
              <a:rPr lang="fi-FI" dirty="0"/>
            </a:br>
            <a:r>
              <a:rPr lang="fi-FI" dirty="0"/>
              <a:t>joka takaa toimeentulon elämän riskitilanteissa, mutta…</a:t>
            </a:r>
          </a:p>
        </p:txBody>
      </p:sp>
      <p:sp>
        <p:nvSpPr>
          <p:cNvPr id="7" name="Kuvatekstiellipsi 6"/>
          <p:cNvSpPr/>
          <p:nvPr/>
        </p:nvSpPr>
        <p:spPr>
          <a:xfrm flipH="1">
            <a:off x="2639616" y="1973979"/>
            <a:ext cx="2520280" cy="1584176"/>
          </a:xfrm>
          <a:prstGeom prst="wedgeEllipseCallou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fi-FI" dirty="0"/>
              <a:t>Onko toimeentulo riittävä?</a:t>
            </a:r>
          </a:p>
        </p:txBody>
      </p:sp>
      <p:sp>
        <p:nvSpPr>
          <p:cNvPr id="9" name="Kuvatekstiellipsi 8"/>
          <p:cNvSpPr/>
          <p:nvPr/>
        </p:nvSpPr>
        <p:spPr>
          <a:xfrm flipH="1">
            <a:off x="5537886" y="1973979"/>
            <a:ext cx="2520280" cy="1584176"/>
          </a:xfrm>
          <a:prstGeom prst="wedgeEllipseCallou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fi-FI" dirty="0"/>
              <a:t>Onko liikaa byrokratiaa?</a:t>
            </a:r>
          </a:p>
        </p:txBody>
      </p:sp>
      <p:sp>
        <p:nvSpPr>
          <p:cNvPr id="10" name="Kuvatekstiellipsi 9"/>
          <p:cNvSpPr/>
          <p:nvPr/>
        </p:nvSpPr>
        <p:spPr>
          <a:xfrm flipH="1">
            <a:off x="7608168" y="3773434"/>
            <a:ext cx="3168352" cy="1768972"/>
          </a:xfrm>
          <a:prstGeom prst="wedgeEllipseCallou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fi-FI" dirty="0"/>
              <a:t>Miten etuudet ja palvelut sopivat yhteen?</a:t>
            </a:r>
          </a:p>
        </p:txBody>
      </p:sp>
      <p:sp>
        <p:nvSpPr>
          <p:cNvPr id="11" name="Kuvatekstiellipsi 10"/>
          <p:cNvSpPr/>
          <p:nvPr/>
        </p:nvSpPr>
        <p:spPr>
          <a:xfrm flipH="1">
            <a:off x="1282893" y="3733667"/>
            <a:ext cx="2616863" cy="1584176"/>
          </a:xfrm>
          <a:prstGeom prst="wedgeEllipseCallou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fi-FI" dirty="0"/>
              <a:t>Kannustaako työntekoon?</a:t>
            </a:r>
          </a:p>
        </p:txBody>
      </p:sp>
    </p:spTree>
    <p:extLst>
      <p:ext uri="{BB962C8B-B14F-4D97-AF65-F5344CB8AC3E}">
        <p14:creationId xmlns:p14="http://schemas.microsoft.com/office/powerpoint/2010/main" val="56029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5999" y="189186"/>
            <a:ext cx="10332000" cy="502593"/>
          </a:xfrm>
        </p:spPr>
        <p:txBody>
          <a:bodyPr/>
          <a:lstStyle/>
          <a:p>
            <a:r>
              <a:rPr lang="fi-FI" dirty="0">
                <a:latin typeface="Segoe UI Semilight" panose="020B0402040204020203" pitchFamily="34" charset="0"/>
                <a:cs typeface="Segoe UI Semilight" panose="020B0402040204020203" pitchFamily="34" charset="0"/>
              </a:rPr>
              <a:t>Uutiskirjeet, lehdet ja muu viestintä</a:t>
            </a:r>
            <a:endParaRPr lang="fi-FI" dirty="0"/>
          </a:p>
        </p:txBody>
      </p:sp>
      <p:sp>
        <p:nvSpPr>
          <p:cNvPr id="3" name="Sisällön paikkamerkki 2"/>
          <p:cNvSpPr>
            <a:spLocks noGrp="1"/>
          </p:cNvSpPr>
          <p:nvPr>
            <p:ph idx="1"/>
          </p:nvPr>
        </p:nvSpPr>
        <p:spPr>
          <a:xfrm>
            <a:off x="935998" y="882127"/>
            <a:ext cx="10332000" cy="5077610"/>
          </a:xfrm>
        </p:spPr>
        <p:txBody>
          <a:bodyPr/>
          <a:lstStyle/>
          <a:p>
            <a:r>
              <a:rPr lang="fi-FI" sz="2000" dirty="0">
                <a:solidFill>
                  <a:srgbClr val="003580"/>
                </a:solidFill>
                <a:latin typeface="Segoe UI Semilight" panose="020B0402040204020203" pitchFamily="34" charset="0"/>
                <a:cs typeface="Segoe UI Semilight" panose="020B0402040204020203" pitchFamily="34" charset="0"/>
              </a:rPr>
              <a:t>Uutiskirjeet: terveydenhuollon, työnantajien ja </a:t>
            </a:r>
            <a:r>
              <a:rPr lang="fi-FI" sz="2000" dirty="0" err="1">
                <a:solidFill>
                  <a:srgbClr val="003580"/>
                </a:solidFill>
                <a:latin typeface="Segoe UI Semilight" panose="020B0402040204020203" pitchFamily="34" charset="0"/>
                <a:cs typeface="Segoe UI Semilight" panose="020B0402040204020203" pitchFamily="34" charset="0"/>
              </a:rPr>
              <a:t>kv</a:t>
            </a:r>
            <a:r>
              <a:rPr lang="fi-FI" sz="2000" dirty="0">
                <a:solidFill>
                  <a:srgbClr val="003580"/>
                </a:solidFill>
                <a:latin typeface="Segoe UI Semilight" panose="020B0402040204020203" pitchFamily="34" charset="0"/>
                <a:cs typeface="Segoe UI Semilight" panose="020B0402040204020203" pitchFamily="34" charset="0"/>
              </a:rPr>
              <a:t>-sosiaaliturvan ajankohtaiset asiat </a:t>
            </a:r>
            <a:r>
              <a:rPr lang="fi-FI" sz="2000" dirty="0">
                <a:solidFill>
                  <a:srgbClr val="003580"/>
                </a:solidFill>
                <a:latin typeface="Segoe UI Semilight" panose="020B0402040204020203" pitchFamily="34" charset="0"/>
                <a:cs typeface="Segoe UI Semilight" panose="020B0402040204020203" pitchFamily="34" charset="0"/>
                <a:hlinkClick r:id="rId3"/>
              </a:rPr>
              <a:t>www.kela.fi/uutiskirje</a:t>
            </a:r>
            <a:endParaRPr lang="fi-FI" sz="2000" dirty="0">
              <a:solidFill>
                <a:srgbClr val="003580"/>
              </a:solidFill>
              <a:latin typeface="Segoe UI Semilight" panose="020B0402040204020203" pitchFamily="34" charset="0"/>
              <a:cs typeface="Segoe UI Semilight" panose="020B0402040204020203" pitchFamily="34" charset="0"/>
            </a:endParaRPr>
          </a:p>
          <a:p>
            <a:r>
              <a:rPr lang="fi-FI" sz="2000" dirty="0" err="1">
                <a:solidFill>
                  <a:srgbClr val="003580"/>
                </a:solidFill>
                <a:latin typeface="Segoe UI Semilight" panose="020B0402040204020203" pitchFamily="34" charset="0"/>
                <a:cs typeface="Segoe UI Semilight" panose="020B0402040204020203" pitchFamily="34" charset="0"/>
              </a:rPr>
              <a:t>Sosiaali</a:t>
            </a:r>
            <a:r>
              <a:rPr lang="fi-FI" sz="2000" dirty="0">
                <a:solidFill>
                  <a:srgbClr val="003580"/>
                </a:solidFill>
                <a:latin typeface="Segoe UI Semilight" panose="020B0402040204020203" pitchFamily="34" charset="0"/>
                <a:cs typeface="Segoe UI Semilight" panose="020B0402040204020203" pitchFamily="34" charset="0"/>
              </a:rPr>
              <a:t>- ja terveysturvan asiantuntijalehti Sosiaalivakuutus Kelan sidosryhmille ja yhteistyökumppaneille. Ilmainen lehti ilmestyy neljä kertaa vuodessa. Tilaa </a:t>
            </a:r>
            <a:r>
              <a:rPr lang="fi-FI" sz="2000" dirty="0">
                <a:solidFill>
                  <a:srgbClr val="003580"/>
                </a:solidFill>
                <a:latin typeface="Segoe UI Semilight" panose="020B0402040204020203" pitchFamily="34" charset="0"/>
                <a:cs typeface="Segoe UI Semilight" panose="020B0402040204020203" pitchFamily="34" charset="0"/>
                <a:hlinkClick r:id="rId4"/>
              </a:rPr>
              <a:t>sosiaalivakuutus@kela.fi</a:t>
            </a:r>
            <a:endParaRPr lang="fi-FI" sz="2000" dirty="0">
              <a:solidFill>
                <a:srgbClr val="003580"/>
              </a:solidFill>
              <a:latin typeface="Segoe UI Semilight" panose="020B0402040204020203" pitchFamily="34" charset="0"/>
              <a:cs typeface="Segoe UI Semilight" panose="020B0402040204020203" pitchFamily="34" charset="0"/>
            </a:endParaRPr>
          </a:p>
          <a:p>
            <a:r>
              <a:rPr lang="fi-FI" sz="2000" dirty="0">
                <a:solidFill>
                  <a:srgbClr val="003580"/>
                </a:solidFill>
                <a:latin typeface="Segoe UI Semilight" panose="020B0402040204020203" pitchFamily="34" charset="0"/>
                <a:cs typeface="Segoe UI Semilight" panose="020B0402040204020203" pitchFamily="34" charset="0"/>
              </a:rPr>
              <a:t>Tutustu julkaisuihin ja tilaa esitteitä </a:t>
            </a:r>
            <a:r>
              <a:rPr lang="fi-FI" sz="2000" dirty="0">
                <a:solidFill>
                  <a:srgbClr val="003580"/>
                </a:solidFill>
                <a:latin typeface="Segoe UI Semilight" panose="020B0402040204020203" pitchFamily="34" charset="0"/>
                <a:cs typeface="Segoe UI Semilight" panose="020B0402040204020203" pitchFamily="34" charset="0"/>
                <a:hlinkClick r:id="rId5"/>
              </a:rPr>
              <a:t>www.kela.fi/julkaisut</a:t>
            </a:r>
            <a:endParaRPr lang="fi-FI" sz="2000" dirty="0">
              <a:solidFill>
                <a:srgbClr val="003580"/>
              </a:solidFill>
              <a:latin typeface="Segoe UI Semilight" panose="020B0402040204020203" pitchFamily="34" charset="0"/>
              <a:cs typeface="Segoe UI Semilight" panose="020B0402040204020203" pitchFamily="34" charset="0"/>
            </a:endParaRPr>
          </a:p>
          <a:p>
            <a:r>
              <a:rPr lang="fi-FI" sz="2000" dirty="0">
                <a:solidFill>
                  <a:srgbClr val="003580"/>
                </a:solidFill>
                <a:latin typeface="Segoe UI Semilight" panose="020B0402040204020203" pitchFamily="34" charset="0"/>
                <a:cs typeface="Segoe UI Semilight" panose="020B0402040204020203" pitchFamily="34" charset="0"/>
              </a:rPr>
              <a:t>Seuraa meitä sosiaalisessa mediassa: </a:t>
            </a:r>
          </a:p>
          <a:p>
            <a:pPr lvl="1"/>
            <a:r>
              <a:rPr lang="fi-FI" sz="1600" dirty="0">
                <a:solidFill>
                  <a:srgbClr val="003580"/>
                </a:solidFill>
                <a:latin typeface="Segoe UI Semilight" panose="020B0402040204020203" pitchFamily="34" charset="0"/>
                <a:cs typeface="Segoe UI Semilight" panose="020B0402040204020203" pitchFamily="34" charset="0"/>
              </a:rPr>
              <a:t>Facebookissa: </a:t>
            </a:r>
            <a:r>
              <a:rPr lang="fi-FI" sz="1600" dirty="0">
                <a:solidFill>
                  <a:srgbClr val="003580"/>
                </a:solidFill>
                <a:latin typeface="Segoe UI Semilight" panose="020B0402040204020203" pitchFamily="34" charset="0"/>
                <a:cs typeface="Segoe UI Semilight" panose="020B0402040204020203" pitchFamily="34" charset="0"/>
                <a:hlinkClick r:id="rId6"/>
              </a:rPr>
              <a:t>Kela - </a:t>
            </a:r>
            <a:r>
              <a:rPr lang="fi-FI" sz="1600" dirty="0" err="1">
                <a:solidFill>
                  <a:srgbClr val="003580"/>
                </a:solidFill>
                <a:latin typeface="Segoe UI Semilight" panose="020B0402040204020203" pitchFamily="34" charset="0"/>
                <a:cs typeface="Segoe UI Semilight" panose="020B0402040204020203" pitchFamily="34" charset="0"/>
                <a:hlinkClick r:id="rId6"/>
              </a:rPr>
              <a:t>Fpa</a:t>
            </a:r>
            <a:r>
              <a:rPr lang="fi-FI" sz="1600" dirty="0">
                <a:solidFill>
                  <a:srgbClr val="003580"/>
                </a:solidFill>
                <a:latin typeface="Segoe UI Semilight" panose="020B0402040204020203" pitchFamily="34" charset="0"/>
                <a:cs typeface="Segoe UI Semilight" panose="020B0402040204020203" pitchFamily="34" charset="0"/>
              </a:rPr>
              <a:t>, </a:t>
            </a:r>
            <a:r>
              <a:rPr lang="fi-FI" sz="1600" dirty="0">
                <a:solidFill>
                  <a:srgbClr val="003580"/>
                </a:solidFill>
                <a:latin typeface="Segoe UI Semilight" panose="020B0402040204020203" pitchFamily="34" charset="0"/>
                <a:cs typeface="Segoe UI Semilight" panose="020B0402040204020203" pitchFamily="34" charset="0"/>
                <a:hlinkClick r:id="rId7"/>
              </a:rPr>
              <a:t>Kela-Kerttu</a:t>
            </a:r>
            <a:r>
              <a:rPr lang="fi-FI" sz="1600" dirty="0">
                <a:solidFill>
                  <a:srgbClr val="003580"/>
                </a:solidFill>
                <a:latin typeface="Segoe UI Semilight" panose="020B0402040204020203" pitchFamily="34" charset="0"/>
                <a:cs typeface="Segoe UI Semilight" panose="020B0402040204020203" pitchFamily="34" charset="0"/>
              </a:rPr>
              <a:t>, </a:t>
            </a:r>
            <a:r>
              <a:rPr lang="fi-FI" sz="1600" dirty="0">
                <a:solidFill>
                  <a:srgbClr val="003580"/>
                </a:solidFill>
                <a:latin typeface="Segoe UI Semilight" panose="020B0402040204020203" pitchFamily="34" charset="0"/>
                <a:cs typeface="Segoe UI Semilight" panose="020B0402040204020203" pitchFamily="34" charset="0"/>
                <a:hlinkClick r:id="rId8"/>
              </a:rPr>
              <a:t>Opintotuki</a:t>
            </a:r>
            <a:r>
              <a:rPr lang="fi-FI" sz="1600" dirty="0">
                <a:solidFill>
                  <a:srgbClr val="003580"/>
                </a:solidFill>
                <a:latin typeface="Segoe UI Semilight" panose="020B0402040204020203" pitchFamily="34" charset="0"/>
                <a:cs typeface="Segoe UI Semilight" panose="020B0402040204020203" pitchFamily="34" charset="0"/>
              </a:rPr>
              <a:t> ja </a:t>
            </a:r>
            <a:r>
              <a:rPr lang="fi-FI" sz="1600" dirty="0">
                <a:solidFill>
                  <a:srgbClr val="003580"/>
                </a:solidFill>
                <a:latin typeface="Segoe UI Semilight" panose="020B0402040204020203" pitchFamily="34" charset="0"/>
                <a:cs typeface="Segoe UI Semilight" panose="020B0402040204020203" pitchFamily="34" charset="0"/>
                <a:hlinkClick r:id="rId9"/>
              </a:rPr>
              <a:t>Kansallinen terveysarkisto (Kanta)</a:t>
            </a:r>
            <a:endParaRPr lang="fi-FI" sz="1600" dirty="0">
              <a:solidFill>
                <a:srgbClr val="003580"/>
              </a:solidFill>
              <a:latin typeface="Segoe UI Semilight" panose="020B0402040204020203" pitchFamily="34" charset="0"/>
              <a:cs typeface="Segoe UI Semilight" panose="020B0402040204020203" pitchFamily="34" charset="0"/>
            </a:endParaRPr>
          </a:p>
          <a:p>
            <a:pPr lvl="1"/>
            <a:r>
              <a:rPr lang="fi-FI" sz="1600" dirty="0">
                <a:solidFill>
                  <a:srgbClr val="003580"/>
                </a:solidFill>
                <a:latin typeface="Segoe UI Semilight" panose="020B0402040204020203" pitchFamily="34" charset="0"/>
                <a:cs typeface="Segoe UI Semilight" panose="020B0402040204020203" pitchFamily="34" charset="0"/>
              </a:rPr>
              <a:t>Twitterissä: </a:t>
            </a:r>
            <a:r>
              <a:rPr lang="fi-FI" sz="1600" dirty="0">
                <a:solidFill>
                  <a:srgbClr val="003580"/>
                </a:solidFill>
                <a:latin typeface="Segoe UI Semilight" panose="020B0402040204020203" pitchFamily="34" charset="0"/>
                <a:cs typeface="Segoe UI Semilight" panose="020B0402040204020203" pitchFamily="34" charset="0"/>
                <a:hlinkClick r:id="rId10"/>
              </a:rPr>
              <a:t>@</a:t>
            </a:r>
            <a:r>
              <a:rPr lang="fi-FI" sz="1600" dirty="0" err="1">
                <a:solidFill>
                  <a:srgbClr val="003580"/>
                </a:solidFill>
                <a:latin typeface="Segoe UI Semilight" panose="020B0402040204020203" pitchFamily="34" charset="0"/>
                <a:cs typeface="Segoe UI Semilight" panose="020B0402040204020203" pitchFamily="34" charset="0"/>
                <a:hlinkClick r:id="rId10"/>
              </a:rPr>
              <a:t>Kela_uutiset</a:t>
            </a:r>
            <a:r>
              <a:rPr lang="fi-FI" sz="1600" dirty="0">
                <a:solidFill>
                  <a:srgbClr val="003580"/>
                </a:solidFill>
                <a:latin typeface="Segoe UI Semilight" panose="020B0402040204020203" pitchFamily="34" charset="0"/>
                <a:cs typeface="Segoe UI Semilight" panose="020B0402040204020203" pitchFamily="34" charset="0"/>
              </a:rPr>
              <a:t>, </a:t>
            </a:r>
            <a:r>
              <a:rPr lang="fi-FI" sz="1600" dirty="0">
                <a:solidFill>
                  <a:srgbClr val="003580"/>
                </a:solidFill>
                <a:latin typeface="Segoe UI Semilight" panose="020B0402040204020203" pitchFamily="34" charset="0"/>
                <a:cs typeface="Segoe UI Semilight" panose="020B0402040204020203" pitchFamily="34" charset="0"/>
                <a:hlinkClick r:id="rId11"/>
              </a:rPr>
              <a:t>@kelantutkimus</a:t>
            </a:r>
            <a:r>
              <a:rPr lang="fi-FI" sz="1600" dirty="0">
                <a:solidFill>
                  <a:srgbClr val="003580"/>
                </a:solidFill>
                <a:latin typeface="Segoe UI Semilight" panose="020B0402040204020203" pitchFamily="34" charset="0"/>
                <a:cs typeface="Segoe UI Semilight" panose="020B0402040204020203" pitchFamily="34" charset="0"/>
              </a:rPr>
              <a:t>, </a:t>
            </a:r>
            <a:r>
              <a:rPr lang="fi-FI" sz="1600" dirty="0">
                <a:solidFill>
                  <a:srgbClr val="003580"/>
                </a:solidFill>
                <a:latin typeface="Segoe UI Semilight" panose="020B0402040204020203" pitchFamily="34" charset="0"/>
                <a:cs typeface="Segoe UI Semilight" panose="020B0402040204020203" pitchFamily="34" charset="0"/>
                <a:hlinkClick r:id="rId12"/>
              </a:rPr>
              <a:t>@kelankuntoutus</a:t>
            </a:r>
            <a:r>
              <a:rPr lang="fi-FI" sz="1600" dirty="0">
                <a:solidFill>
                  <a:srgbClr val="003580"/>
                </a:solidFill>
                <a:latin typeface="Segoe UI Semilight" panose="020B0402040204020203" pitchFamily="34" charset="0"/>
                <a:cs typeface="Segoe UI Semilight" panose="020B0402040204020203" pitchFamily="34" charset="0"/>
              </a:rPr>
              <a:t>, </a:t>
            </a:r>
            <a:r>
              <a:rPr lang="fi-FI" sz="1600" dirty="0">
                <a:hlinkClick r:id="rId13"/>
              </a:rPr>
              <a:t>@Kantapalvelut</a:t>
            </a:r>
            <a:r>
              <a:rPr lang="fi-FI" sz="1600" dirty="0"/>
              <a:t>, </a:t>
            </a:r>
            <a:r>
              <a:rPr lang="fi-FI" sz="1600" dirty="0">
                <a:hlinkClick r:id="rId14"/>
              </a:rPr>
              <a:t>@rajayhteyspiste</a:t>
            </a:r>
            <a:endParaRPr lang="fi-FI" sz="1600" dirty="0">
              <a:solidFill>
                <a:srgbClr val="003580"/>
              </a:solidFill>
              <a:latin typeface="Segoe UI Semilight" panose="020B0402040204020203" pitchFamily="34" charset="0"/>
              <a:cs typeface="Segoe UI Semilight" panose="020B0402040204020203" pitchFamily="34" charset="0"/>
            </a:endParaRPr>
          </a:p>
          <a:p>
            <a:pPr lvl="1"/>
            <a:r>
              <a:rPr lang="fi-FI" sz="1600" dirty="0">
                <a:solidFill>
                  <a:srgbClr val="003580"/>
                </a:solidFill>
                <a:latin typeface="Segoe UI Semilight" panose="020B0402040204020203" pitchFamily="34" charset="0"/>
                <a:cs typeface="Segoe UI Semilight" panose="020B0402040204020203" pitchFamily="34" charset="0"/>
                <a:hlinkClick r:id="rId15"/>
              </a:rPr>
              <a:t>Kela </a:t>
            </a:r>
            <a:r>
              <a:rPr lang="fi-FI" sz="1600" dirty="0" err="1">
                <a:solidFill>
                  <a:srgbClr val="003580"/>
                </a:solidFill>
                <a:latin typeface="Segoe UI Semilight" panose="020B0402040204020203" pitchFamily="34" charset="0"/>
                <a:cs typeface="Segoe UI Semilight" panose="020B0402040204020203" pitchFamily="34" charset="0"/>
                <a:hlinkClick r:id="rId15"/>
              </a:rPr>
              <a:t>LinkedInissä</a:t>
            </a:r>
            <a:endParaRPr lang="fi-FI" sz="1600" dirty="0">
              <a:solidFill>
                <a:srgbClr val="003580"/>
              </a:solidFill>
              <a:latin typeface="Segoe UI Semilight" panose="020B0402040204020203" pitchFamily="34" charset="0"/>
              <a:cs typeface="Segoe UI Semilight" panose="020B0402040204020203" pitchFamily="34" charset="0"/>
            </a:endParaRPr>
          </a:p>
          <a:p>
            <a:pPr lvl="1"/>
            <a:r>
              <a:rPr lang="fi-FI" sz="1600" dirty="0">
                <a:solidFill>
                  <a:srgbClr val="003580"/>
                </a:solidFill>
                <a:latin typeface="Segoe UI Semilight" panose="020B0402040204020203" pitchFamily="34" charset="0"/>
                <a:cs typeface="Segoe UI Semilight" panose="020B0402040204020203" pitchFamily="34" charset="0"/>
                <a:hlinkClick r:id="rId16"/>
              </a:rPr>
              <a:t>Instagramissa: </a:t>
            </a:r>
            <a:r>
              <a:rPr lang="fi-FI" sz="1600" dirty="0" err="1">
                <a:solidFill>
                  <a:srgbClr val="003580"/>
                </a:solidFill>
                <a:latin typeface="Segoe UI Semilight" panose="020B0402040204020203" pitchFamily="34" charset="0"/>
                <a:cs typeface="Segoe UI Semilight" panose="020B0402040204020203" pitchFamily="34" charset="0"/>
                <a:hlinkClick r:id="rId16"/>
              </a:rPr>
              <a:t>kela_fpa</a:t>
            </a:r>
            <a:endParaRPr lang="fi-FI" sz="1600" dirty="0">
              <a:solidFill>
                <a:srgbClr val="003580"/>
              </a:solidFill>
              <a:latin typeface="Segoe UI Semilight" panose="020B0402040204020203" pitchFamily="34" charset="0"/>
              <a:cs typeface="Segoe UI Semilight" panose="020B0402040204020203" pitchFamily="34" charset="0"/>
            </a:endParaRPr>
          </a:p>
          <a:p>
            <a:pPr lvl="1"/>
            <a:r>
              <a:rPr lang="fi-FI" sz="1600" dirty="0" err="1">
                <a:latin typeface="Segoe UI Semilight" panose="020B0402040204020203" pitchFamily="34" charset="0"/>
                <a:cs typeface="Segoe UI Semilight" panose="020B0402040204020203" pitchFamily="34" charset="0"/>
                <a:hlinkClick r:id="rId17"/>
              </a:rPr>
              <a:t>Youtubessa</a:t>
            </a:r>
            <a:r>
              <a:rPr lang="fi-FI" sz="1600" dirty="0">
                <a:latin typeface="Segoe UI Semilight" panose="020B0402040204020203" pitchFamily="34" charset="0"/>
                <a:cs typeface="Segoe UI Semilight" panose="020B0402040204020203" pitchFamily="34" charset="0"/>
                <a:hlinkClick r:id="rId17"/>
              </a:rPr>
              <a:t>: Kelakanava</a:t>
            </a:r>
            <a:endParaRPr lang="fi-FI" sz="1600" dirty="0">
              <a:latin typeface="Segoe UI Semilight" panose="020B0402040204020203" pitchFamily="34" charset="0"/>
              <a:cs typeface="Segoe UI Semilight" panose="020B0402040204020203" pitchFamily="34" charset="0"/>
            </a:endParaRPr>
          </a:p>
          <a:p>
            <a:pPr lvl="1"/>
            <a:r>
              <a:rPr lang="fi-FI" sz="1600" dirty="0" err="1">
                <a:latin typeface="Segoe UI Semilight" panose="020B0402040204020203" pitchFamily="34" charset="0"/>
                <a:cs typeface="Segoe UI Semilight" panose="020B0402040204020203" pitchFamily="34" charset="0"/>
                <a:hlinkClick r:id="rId18"/>
              </a:rPr>
              <a:t>Slideshare</a:t>
            </a:r>
            <a:r>
              <a:rPr lang="fi-FI" sz="1600" dirty="0">
                <a:latin typeface="Segoe UI Semilight" panose="020B0402040204020203" pitchFamily="34" charset="0"/>
                <a:cs typeface="Segoe UI Semilight" panose="020B0402040204020203" pitchFamily="34" charset="0"/>
                <a:hlinkClick r:id="rId18"/>
              </a:rPr>
              <a:t>: Kela-</a:t>
            </a:r>
            <a:r>
              <a:rPr lang="fi-FI" sz="1600" dirty="0" err="1">
                <a:latin typeface="Segoe UI Semilight" panose="020B0402040204020203" pitchFamily="34" charset="0"/>
                <a:cs typeface="Segoe UI Semilight" panose="020B0402040204020203" pitchFamily="34" charset="0"/>
                <a:hlinkClick r:id="rId18"/>
              </a:rPr>
              <a:t>Fpa</a:t>
            </a:r>
            <a:r>
              <a:rPr lang="fi-FI" sz="1600" dirty="0">
                <a:latin typeface="Segoe UI Semilight" panose="020B0402040204020203" pitchFamily="34" charset="0"/>
                <a:cs typeface="Segoe UI Semilight" panose="020B0402040204020203" pitchFamily="34" charset="0"/>
              </a:rPr>
              <a:t>, </a:t>
            </a:r>
            <a:r>
              <a:rPr lang="fi-FI" sz="1600" dirty="0">
                <a:latin typeface="Segoe UI Semilight" panose="020B0402040204020203" pitchFamily="34" charset="0"/>
                <a:cs typeface="Segoe UI Semilight" panose="020B0402040204020203" pitchFamily="34" charset="0"/>
                <a:hlinkClick r:id="rId19"/>
              </a:rPr>
              <a:t>Kelantutkimus</a:t>
            </a:r>
            <a:endParaRPr lang="fi-FI" sz="1600" dirty="0">
              <a:latin typeface="Segoe UI Semilight" panose="020B0402040204020203" pitchFamily="34" charset="0"/>
              <a:cs typeface="Segoe UI Semilight" panose="020B0402040204020203" pitchFamily="34" charset="0"/>
            </a:endParaRPr>
          </a:p>
          <a:p>
            <a:pPr lvl="1"/>
            <a:r>
              <a:rPr lang="fi-FI" sz="1600" dirty="0">
                <a:solidFill>
                  <a:schemeClr val="accent2"/>
                </a:solidFill>
                <a:latin typeface="Segoe UI Semilight" panose="020B0402040204020203" pitchFamily="34" charset="0"/>
                <a:cs typeface="Segoe UI Semilight" panose="020B0402040204020203" pitchFamily="34" charset="0"/>
                <a:hlinkClick r:id="rId20"/>
              </a:rPr>
              <a:t>Blogi: Tutkimusblogi</a:t>
            </a:r>
            <a:endParaRPr lang="fi-FI" sz="1600" dirty="0">
              <a:solidFill>
                <a:schemeClr val="accent2"/>
              </a:solidFill>
              <a:latin typeface="Segoe UI Semilight" panose="020B0402040204020203" pitchFamily="34" charset="0"/>
              <a:cs typeface="Segoe UI Semilight" panose="020B0402040204020203" pitchFamily="34" charset="0"/>
            </a:endParaRPr>
          </a:p>
          <a:p>
            <a:pPr lvl="1"/>
            <a:r>
              <a:rPr lang="fi-FI" sz="1600" dirty="0">
                <a:solidFill>
                  <a:schemeClr val="accent2"/>
                </a:solidFill>
                <a:latin typeface="Segoe UI Semilight" panose="020B0402040204020203" pitchFamily="34" charset="0"/>
                <a:cs typeface="Segoe UI Semilight" panose="020B0402040204020203" pitchFamily="34" charset="0"/>
                <a:hlinkClick r:id="rId21"/>
              </a:rPr>
              <a:t>Kysy Kelasta -palstat</a:t>
            </a:r>
            <a:endParaRPr lang="fi-FI" sz="1600" dirty="0">
              <a:solidFill>
                <a:schemeClr val="accent2"/>
              </a:solidFill>
              <a:latin typeface="Segoe UI Semilight" panose="020B0402040204020203" pitchFamily="34" charset="0"/>
              <a:cs typeface="Segoe UI Semilight" panose="020B0402040204020203" pitchFamily="34" charset="0"/>
            </a:endParaRPr>
          </a:p>
          <a:p>
            <a:pPr lvl="1"/>
            <a:r>
              <a:rPr lang="fi-FI" sz="1600" dirty="0">
                <a:solidFill>
                  <a:schemeClr val="accent2"/>
                </a:solidFill>
                <a:latin typeface="Segoe UI Semilight" panose="020B0402040204020203" pitchFamily="34" charset="0"/>
                <a:cs typeface="Segoe UI Semilight" panose="020B0402040204020203" pitchFamily="34" charset="0"/>
                <a:hlinkClick r:id="rId22"/>
              </a:rPr>
              <a:t>Kela-tärpit</a:t>
            </a:r>
            <a:endParaRPr lang="fi-FI" sz="1600" dirty="0">
              <a:solidFill>
                <a:schemeClr val="accent2"/>
              </a:solidFill>
              <a:latin typeface="Segoe UI Semilight" panose="020B0402040204020203" pitchFamily="34" charset="0"/>
              <a:cs typeface="Segoe UI Semilight" panose="020B0402040204020203" pitchFamily="34" charset="0"/>
            </a:endParaRPr>
          </a:p>
          <a:p>
            <a:pPr lvl="1"/>
            <a:endParaRPr lang="fi-FI" sz="1600" dirty="0">
              <a:solidFill>
                <a:schemeClr val="accent2"/>
              </a:solidFill>
              <a:latin typeface="Segoe UI Semilight" panose="020B0402040204020203" pitchFamily="34" charset="0"/>
              <a:cs typeface="Segoe UI Semilight" panose="020B0402040204020203" pitchFamily="34" charset="0"/>
            </a:endParaRPr>
          </a:p>
          <a:p>
            <a:pPr lvl="1"/>
            <a:endParaRPr lang="fi-FI" sz="1800" dirty="0">
              <a:latin typeface="Segoe UI Semilight" panose="020B0402040204020203" pitchFamily="34" charset="0"/>
              <a:cs typeface="Segoe UI Semilight" panose="020B0402040204020203" pitchFamily="34" charset="0"/>
            </a:endParaRPr>
          </a:p>
        </p:txBody>
      </p:sp>
      <p:sp>
        <p:nvSpPr>
          <p:cNvPr id="4" name="Päivämäärän paikkamerkki 3"/>
          <p:cNvSpPr>
            <a:spLocks noGrp="1"/>
          </p:cNvSpPr>
          <p:nvPr>
            <p:ph type="dt" sz="half" idx="10"/>
          </p:nvPr>
        </p:nvSpPr>
        <p:spPr/>
        <p:txBody>
          <a:bodyPr/>
          <a:lstStyle/>
          <a:p>
            <a:fld id="{DE78420B-006C-4DDF-BAC3-082AC83F42C1}" type="datetime1">
              <a:rPr lang="fi-FI" smtClean="0"/>
              <a:t>4.5.2020</a:t>
            </a:fld>
            <a:endParaRPr lang="fi-FI" dirty="0"/>
          </a:p>
        </p:txBody>
      </p:sp>
      <p:sp>
        <p:nvSpPr>
          <p:cNvPr id="6" name="Dian numeron paikkamerkki 5"/>
          <p:cNvSpPr>
            <a:spLocks noGrp="1"/>
          </p:cNvSpPr>
          <p:nvPr>
            <p:ph type="sldNum" sz="quarter" idx="12"/>
          </p:nvPr>
        </p:nvSpPr>
        <p:spPr/>
        <p:txBody>
          <a:bodyPr/>
          <a:lstStyle/>
          <a:p>
            <a:fld id="{BACC974B-87C7-4714-BD29-488196E8CDD1}" type="slidenum">
              <a:rPr lang="fi-FI" smtClean="0"/>
              <a:t>17</a:t>
            </a:fld>
            <a:endParaRPr lang="fi-FI"/>
          </a:p>
        </p:txBody>
      </p:sp>
      <p:pic>
        <p:nvPicPr>
          <p:cNvPr id="7"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705104" y="4442929"/>
            <a:ext cx="2263871" cy="1322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83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68A359CB-2A58-4617-B372-CF471EF396A7}"/>
              </a:ext>
            </a:extLst>
          </p:cNvPr>
          <p:cNvSpPr>
            <a:spLocks noGrp="1"/>
          </p:cNvSpPr>
          <p:nvPr>
            <p:ph type="dt" sz="half" idx="10"/>
          </p:nvPr>
        </p:nvSpPr>
        <p:spPr/>
        <p:txBody>
          <a:bodyPr/>
          <a:lstStyle/>
          <a:p>
            <a:fld id="{864E46B8-A670-41B8-90F9-2FC6FC877FA2}" type="datetime1">
              <a:rPr lang="fi-FI" smtClean="0"/>
              <a:t>4.5.2020</a:t>
            </a:fld>
            <a:endParaRPr lang="fi-FI"/>
          </a:p>
        </p:txBody>
      </p:sp>
      <p:sp>
        <p:nvSpPr>
          <p:cNvPr id="6" name="Dian numeron paikkamerkki 5">
            <a:extLst>
              <a:ext uri="{FF2B5EF4-FFF2-40B4-BE49-F238E27FC236}">
                <a16:creationId xmlns:a16="http://schemas.microsoft.com/office/drawing/2014/main" id="{4D62DDA2-BBB5-46FC-931A-0B74D6B71E95}"/>
              </a:ext>
            </a:extLst>
          </p:cNvPr>
          <p:cNvSpPr>
            <a:spLocks noGrp="1"/>
          </p:cNvSpPr>
          <p:nvPr>
            <p:ph type="sldNum" sz="quarter" idx="12"/>
          </p:nvPr>
        </p:nvSpPr>
        <p:spPr/>
        <p:txBody>
          <a:bodyPr/>
          <a:lstStyle/>
          <a:p>
            <a:fld id="{E38D8271-015E-4BD9-B1A3-A057F5E8F4AB}" type="slidenum">
              <a:rPr lang="fi-FI" smtClean="0"/>
              <a:t>2</a:t>
            </a:fld>
            <a:endParaRPr lang="fi-FI"/>
          </a:p>
        </p:txBody>
      </p:sp>
      <p:sp>
        <p:nvSpPr>
          <p:cNvPr id="2" name="Suorakulmio 1"/>
          <p:cNvSpPr/>
          <p:nvPr/>
        </p:nvSpPr>
        <p:spPr>
          <a:xfrm>
            <a:off x="35700" y="27327"/>
            <a:ext cx="1458790" cy="676257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p>
          <a:p>
            <a:pPr algn="ctr"/>
            <a:endParaRPr lang="fi-FI" sz="1600" dirty="0"/>
          </a:p>
          <a:p>
            <a:pPr algn="ctr"/>
            <a:endParaRPr lang="fi-FI" sz="1800" dirty="0">
              <a:solidFill>
                <a:srgbClr val="0070C0"/>
              </a:solidFill>
            </a:endParaRPr>
          </a:p>
          <a:p>
            <a:pPr algn="ctr"/>
            <a:r>
              <a:rPr lang="fi-FI" sz="1800" dirty="0">
                <a:solidFill>
                  <a:srgbClr val="0070C0"/>
                </a:solidFill>
              </a:rPr>
              <a:t>Saaja-kotitaloudet</a:t>
            </a:r>
          </a:p>
          <a:p>
            <a:pPr algn="ctr"/>
            <a:r>
              <a:rPr lang="fi-FI" sz="2800" b="1" dirty="0">
                <a:solidFill>
                  <a:srgbClr val="0070C0"/>
                </a:solidFill>
              </a:rPr>
              <a:t>274 408</a:t>
            </a:r>
          </a:p>
          <a:p>
            <a:pPr algn="ctr"/>
            <a:endParaRPr lang="fi-FI" sz="1600" dirty="0">
              <a:solidFill>
                <a:srgbClr val="0070C0"/>
              </a:solidFill>
            </a:endParaRPr>
          </a:p>
          <a:p>
            <a:pPr algn="ctr"/>
            <a:r>
              <a:rPr lang="fi-FI" sz="1200" dirty="0">
                <a:solidFill>
                  <a:srgbClr val="0070C0"/>
                </a:solidFill>
              </a:rPr>
              <a:t>Yhden hengen kotitaloudet</a:t>
            </a:r>
          </a:p>
          <a:p>
            <a:pPr algn="ctr"/>
            <a:r>
              <a:rPr lang="fi-FI" sz="1200" dirty="0">
                <a:solidFill>
                  <a:srgbClr val="0070C0"/>
                </a:solidFill>
              </a:rPr>
              <a:t>75 %</a:t>
            </a:r>
          </a:p>
          <a:p>
            <a:pPr algn="ctr"/>
            <a:endParaRPr lang="fi-FI" sz="1200" dirty="0">
              <a:solidFill>
                <a:srgbClr val="0070C0"/>
              </a:solidFill>
            </a:endParaRPr>
          </a:p>
          <a:p>
            <a:pPr algn="ctr"/>
            <a:r>
              <a:rPr lang="fi-FI" sz="1200" dirty="0">
                <a:solidFill>
                  <a:srgbClr val="0070C0"/>
                </a:solidFill>
              </a:rPr>
              <a:t>Lapsettomat </a:t>
            </a:r>
          </a:p>
          <a:p>
            <a:pPr algn="ctr"/>
            <a:r>
              <a:rPr lang="fi-FI" sz="1200" dirty="0">
                <a:solidFill>
                  <a:srgbClr val="0070C0"/>
                </a:solidFill>
              </a:rPr>
              <a:t>parit</a:t>
            </a:r>
          </a:p>
          <a:p>
            <a:pPr algn="ctr"/>
            <a:r>
              <a:rPr lang="fi-FI" sz="1200" dirty="0">
                <a:solidFill>
                  <a:srgbClr val="0070C0"/>
                </a:solidFill>
              </a:rPr>
              <a:t>5,5 %</a:t>
            </a:r>
          </a:p>
          <a:p>
            <a:pPr algn="ctr"/>
            <a:endParaRPr lang="fi-FI" sz="1200" dirty="0">
              <a:solidFill>
                <a:srgbClr val="0070C0"/>
              </a:solidFill>
            </a:endParaRPr>
          </a:p>
          <a:p>
            <a:pPr algn="ctr"/>
            <a:r>
              <a:rPr lang="fi-FI" sz="1200" dirty="0">
                <a:solidFill>
                  <a:srgbClr val="0070C0"/>
                </a:solidFill>
              </a:rPr>
              <a:t>Kahden huoltajan perheet</a:t>
            </a:r>
          </a:p>
          <a:p>
            <a:pPr algn="ctr"/>
            <a:r>
              <a:rPr lang="fi-FI" sz="1200" dirty="0">
                <a:solidFill>
                  <a:srgbClr val="0070C0"/>
                </a:solidFill>
              </a:rPr>
              <a:t>7 %</a:t>
            </a:r>
          </a:p>
          <a:p>
            <a:pPr algn="ctr"/>
            <a:endParaRPr lang="fi-FI" sz="1200" dirty="0"/>
          </a:p>
          <a:p>
            <a:pPr algn="ctr"/>
            <a:r>
              <a:rPr lang="fi-FI" sz="1200" dirty="0">
                <a:solidFill>
                  <a:srgbClr val="0070C0"/>
                </a:solidFill>
              </a:rPr>
              <a:t>Yksinhuoltaja-perheet</a:t>
            </a:r>
          </a:p>
          <a:p>
            <a:pPr algn="ctr"/>
            <a:r>
              <a:rPr lang="fi-FI" sz="1200" dirty="0">
                <a:solidFill>
                  <a:srgbClr val="0070C0"/>
                </a:solidFill>
              </a:rPr>
              <a:t>12,5 %</a:t>
            </a:r>
          </a:p>
        </p:txBody>
      </p:sp>
      <p:sp>
        <p:nvSpPr>
          <p:cNvPr id="8" name="Suorakulmio 7"/>
          <p:cNvSpPr/>
          <p:nvPr/>
        </p:nvSpPr>
        <p:spPr>
          <a:xfrm>
            <a:off x="2940806" y="5502707"/>
            <a:ext cx="5988607" cy="127898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dirty="0">
              <a:solidFill>
                <a:srgbClr val="0070C0"/>
              </a:solidFill>
            </a:endParaRPr>
          </a:p>
        </p:txBody>
      </p:sp>
      <p:sp>
        <p:nvSpPr>
          <p:cNvPr id="10" name="Suorakulmio 9"/>
          <p:cNvSpPr/>
          <p:nvPr/>
        </p:nvSpPr>
        <p:spPr>
          <a:xfrm>
            <a:off x="2936808" y="27327"/>
            <a:ext cx="2248130" cy="201464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solidFill>
                <a:srgbClr val="0070C0"/>
              </a:solidFill>
            </a:endParaRPr>
          </a:p>
          <a:p>
            <a:pPr algn="ctr"/>
            <a:endParaRPr lang="fi-FI" sz="1400" dirty="0">
              <a:solidFill>
                <a:srgbClr val="0070C0"/>
              </a:solidFill>
            </a:endParaRPr>
          </a:p>
          <a:p>
            <a:pPr algn="ctr"/>
            <a:endParaRPr lang="fi-FI" sz="1400" dirty="0">
              <a:solidFill>
                <a:srgbClr val="0070C0"/>
              </a:solidFill>
            </a:endParaRPr>
          </a:p>
          <a:p>
            <a:pPr algn="ctr"/>
            <a:endParaRPr lang="fi-FI" sz="1400" dirty="0">
              <a:solidFill>
                <a:srgbClr val="0070C0"/>
              </a:solidFill>
            </a:endParaRPr>
          </a:p>
          <a:p>
            <a:pPr algn="ctr"/>
            <a:r>
              <a:rPr lang="fi-FI" sz="1400" dirty="0">
                <a:solidFill>
                  <a:srgbClr val="0070C0"/>
                </a:solidFill>
              </a:rPr>
              <a:t>Nettomenot</a:t>
            </a:r>
          </a:p>
          <a:p>
            <a:pPr algn="ctr"/>
            <a:r>
              <a:rPr lang="fi-FI" sz="2800" b="1" dirty="0">
                <a:solidFill>
                  <a:srgbClr val="0070C0"/>
                </a:solidFill>
              </a:rPr>
              <a:t>698,4 milj. € </a:t>
            </a:r>
          </a:p>
          <a:p>
            <a:pPr algn="ctr"/>
            <a:r>
              <a:rPr lang="fi-FI" sz="1400" dirty="0">
                <a:solidFill>
                  <a:srgbClr val="0070C0"/>
                </a:solidFill>
              </a:rPr>
              <a:t>(</a:t>
            </a:r>
            <a:r>
              <a:rPr lang="fi-FI" sz="1100" dirty="0">
                <a:solidFill>
                  <a:srgbClr val="0070C0"/>
                </a:solidFill>
              </a:rPr>
              <a:t>716,0 milj. € / 2018)</a:t>
            </a:r>
          </a:p>
        </p:txBody>
      </p:sp>
      <p:sp>
        <p:nvSpPr>
          <p:cNvPr id="11" name="Suorakulmio 10"/>
          <p:cNvSpPr/>
          <p:nvPr/>
        </p:nvSpPr>
        <p:spPr>
          <a:xfrm>
            <a:off x="8974130" y="3572165"/>
            <a:ext cx="3178483" cy="3217741"/>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solidFill>
                <a:srgbClr val="0070C0"/>
              </a:solidFill>
            </a:endParaRPr>
          </a:p>
          <a:p>
            <a:pPr algn="ctr"/>
            <a:endParaRPr lang="fi-FI" sz="1600" dirty="0">
              <a:solidFill>
                <a:srgbClr val="0070C0"/>
              </a:solidFill>
            </a:endParaRPr>
          </a:p>
          <a:p>
            <a:pPr algn="ctr"/>
            <a:endParaRPr lang="fi-FI" sz="1400" dirty="0">
              <a:solidFill>
                <a:srgbClr val="0070C0"/>
              </a:solidFill>
            </a:endParaRPr>
          </a:p>
          <a:p>
            <a:pPr algn="ctr"/>
            <a:endParaRPr lang="fi-FI" sz="1400" dirty="0">
              <a:solidFill>
                <a:srgbClr val="0070C0"/>
              </a:solidFill>
            </a:endParaRPr>
          </a:p>
          <a:p>
            <a:pPr algn="ctr"/>
            <a:endParaRPr lang="fi-FI" sz="1400" dirty="0">
              <a:solidFill>
                <a:srgbClr val="0070C0"/>
              </a:solidFill>
            </a:endParaRPr>
          </a:p>
          <a:p>
            <a:pPr algn="ctr"/>
            <a:endParaRPr lang="fi-FI" sz="1400" dirty="0">
              <a:solidFill>
                <a:srgbClr val="0070C0"/>
              </a:solidFill>
            </a:endParaRPr>
          </a:p>
          <a:p>
            <a:pPr algn="ctr"/>
            <a:endParaRPr lang="fi-FI" sz="1400" dirty="0">
              <a:solidFill>
                <a:srgbClr val="0070C0"/>
              </a:solidFill>
            </a:endParaRPr>
          </a:p>
          <a:p>
            <a:pPr algn="ctr"/>
            <a:r>
              <a:rPr lang="fi-FI" sz="1400" dirty="0">
                <a:solidFill>
                  <a:srgbClr val="0070C0"/>
                </a:solidFill>
              </a:rPr>
              <a:t>Vastaanotetut asiakirjat</a:t>
            </a:r>
          </a:p>
          <a:p>
            <a:pPr algn="ctr"/>
            <a:r>
              <a:rPr lang="fi-FI" sz="3200" b="1" dirty="0">
                <a:solidFill>
                  <a:srgbClr val="0070C0"/>
                </a:solidFill>
              </a:rPr>
              <a:t>10,3 Milj.</a:t>
            </a:r>
          </a:p>
          <a:p>
            <a:pPr algn="ctr"/>
            <a:endParaRPr lang="fi-FI" sz="1100" b="1" dirty="0">
              <a:solidFill>
                <a:srgbClr val="0070C0"/>
              </a:solidFill>
            </a:endParaRPr>
          </a:p>
          <a:p>
            <a:pPr algn="ctr"/>
            <a:r>
              <a:rPr lang="fi-FI" sz="1600" dirty="0">
                <a:solidFill>
                  <a:srgbClr val="0070C0"/>
                </a:solidFill>
              </a:rPr>
              <a:t>Sähköinen 70,1 %</a:t>
            </a:r>
          </a:p>
          <a:p>
            <a:pPr algn="ctr"/>
            <a:endParaRPr lang="fi-FI" sz="1050" dirty="0">
              <a:solidFill>
                <a:srgbClr val="0070C0"/>
              </a:solidFill>
            </a:endParaRPr>
          </a:p>
          <a:p>
            <a:pPr algn="ctr"/>
            <a:r>
              <a:rPr lang="fi-FI" sz="1600" dirty="0">
                <a:solidFill>
                  <a:srgbClr val="0070C0"/>
                </a:solidFill>
              </a:rPr>
              <a:t>Paperi 25,4 %</a:t>
            </a:r>
          </a:p>
          <a:p>
            <a:pPr algn="ctr"/>
            <a:endParaRPr lang="fi-FI" sz="1050" dirty="0">
              <a:solidFill>
                <a:srgbClr val="0070C0"/>
              </a:solidFill>
            </a:endParaRPr>
          </a:p>
          <a:p>
            <a:pPr algn="ctr"/>
            <a:r>
              <a:rPr lang="fi-FI" sz="1600" dirty="0">
                <a:solidFill>
                  <a:srgbClr val="0070C0"/>
                </a:solidFill>
              </a:rPr>
              <a:t>Muu 4,5 %</a:t>
            </a:r>
          </a:p>
          <a:p>
            <a:pPr algn="ctr"/>
            <a:endParaRPr lang="fi-FI" sz="1200" dirty="0">
              <a:solidFill>
                <a:srgbClr val="0070C0"/>
              </a:solidFill>
            </a:endParaRPr>
          </a:p>
          <a:p>
            <a:pPr algn="ctr"/>
            <a:endParaRPr lang="fi-FI" sz="1200" dirty="0">
              <a:solidFill>
                <a:srgbClr val="0070C0"/>
              </a:solidFill>
            </a:endParaRPr>
          </a:p>
          <a:p>
            <a:pPr algn="ctr"/>
            <a:endParaRPr lang="fi-FI" sz="1600" dirty="0">
              <a:solidFill>
                <a:srgbClr val="0070C0"/>
              </a:solidFill>
            </a:endParaRPr>
          </a:p>
          <a:p>
            <a:pPr algn="ctr"/>
            <a:endParaRPr lang="fi-FI" sz="1600" dirty="0">
              <a:solidFill>
                <a:srgbClr val="0070C0"/>
              </a:solidFill>
            </a:endParaRPr>
          </a:p>
        </p:txBody>
      </p:sp>
      <p:sp>
        <p:nvSpPr>
          <p:cNvPr id="12" name="Suorakulmio 11"/>
          <p:cNvSpPr/>
          <p:nvPr/>
        </p:nvSpPr>
        <p:spPr>
          <a:xfrm>
            <a:off x="10547518" y="24108"/>
            <a:ext cx="1605095" cy="350673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solidFill>
                <a:srgbClr val="0070C0"/>
              </a:solidFill>
            </a:endParaRPr>
          </a:p>
          <a:p>
            <a:pPr algn="ctr"/>
            <a:endParaRPr lang="fi-FI" sz="1600" dirty="0">
              <a:solidFill>
                <a:srgbClr val="0070C0"/>
              </a:solidFill>
            </a:endParaRPr>
          </a:p>
          <a:p>
            <a:pPr algn="ctr"/>
            <a:r>
              <a:rPr lang="fi-FI" sz="1200" dirty="0">
                <a:solidFill>
                  <a:srgbClr val="0070C0"/>
                </a:solidFill>
              </a:rPr>
              <a:t>Kuntiin lähetetyt ilmoitukset</a:t>
            </a:r>
          </a:p>
          <a:p>
            <a:pPr algn="ctr"/>
            <a:r>
              <a:rPr lang="fi-FI" sz="2800" b="1" dirty="0">
                <a:solidFill>
                  <a:srgbClr val="0070C0"/>
                </a:solidFill>
              </a:rPr>
              <a:t>126 766</a:t>
            </a:r>
          </a:p>
          <a:p>
            <a:pPr algn="ctr"/>
            <a:endParaRPr lang="fi-FI" sz="500" dirty="0">
              <a:solidFill>
                <a:srgbClr val="0070C0"/>
              </a:solidFill>
            </a:endParaRPr>
          </a:p>
          <a:p>
            <a:pPr algn="ctr"/>
            <a:r>
              <a:rPr lang="fi-FI" sz="1100" dirty="0">
                <a:solidFill>
                  <a:srgbClr val="0070C0"/>
                </a:solidFill>
              </a:rPr>
              <a:t>Täydentävä/ehkäisevä hakemus</a:t>
            </a:r>
          </a:p>
          <a:p>
            <a:pPr algn="ctr"/>
            <a:r>
              <a:rPr lang="fi-FI" sz="1100" dirty="0">
                <a:solidFill>
                  <a:srgbClr val="0070C0"/>
                </a:solidFill>
              </a:rPr>
              <a:t>69 266</a:t>
            </a:r>
          </a:p>
          <a:p>
            <a:pPr algn="ctr"/>
            <a:endParaRPr lang="fi-FI" sz="500" dirty="0">
              <a:solidFill>
                <a:srgbClr val="0070C0"/>
              </a:solidFill>
            </a:endParaRPr>
          </a:p>
          <a:p>
            <a:pPr algn="ctr"/>
            <a:r>
              <a:rPr lang="fi-FI" sz="1100" dirty="0">
                <a:solidFill>
                  <a:srgbClr val="0070C0"/>
                </a:solidFill>
              </a:rPr>
              <a:t>Sosiaalityön tarve</a:t>
            </a:r>
          </a:p>
          <a:p>
            <a:pPr algn="ctr"/>
            <a:r>
              <a:rPr lang="fi-FI" sz="1100" dirty="0">
                <a:solidFill>
                  <a:srgbClr val="0070C0"/>
                </a:solidFill>
              </a:rPr>
              <a:t>16 884</a:t>
            </a:r>
          </a:p>
          <a:p>
            <a:pPr algn="ctr"/>
            <a:endParaRPr lang="fi-FI" sz="400" dirty="0">
              <a:solidFill>
                <a:srgbClr val="0070C0"/>
              </a:solidFill>
            </a:endParaRPr>
          </a:p>
          <a:p>
            <a:pPr algn="ctr"/>
            <a:r>
              <a:rPr lang="fi-FI" sz="1100" dirty="0">
                <a:solidFill>
                  <a:srgbClr val="0070C0"/>
                </a:solidFill>
              </a:rPr>
              <a:t>Alennettu perusosa</a:t>
            </a:r>
          </a:p>
          <a:p>
            <a:pPr algn="ctr"/>
            <a:r>
              <a:rPr lang="fi-FI" sz="1100" dirty="0">
                <a:solidFill>
                  <a:srgbClr val="0070C0"/>
                </a:solidFill>
              </a:rPr>
              <a:t>27 461</a:t>
            </a:r>
          </a:p>
          <a:p>
            <a:pPr algn="ctr"/>
            <a:endParaRPr lang="fi-FI" sz="500" dirty="0">
              <a:solidFill>
                <a:srgbClr val="0070C0"/>
              </a:solidFill>
            </a:endParaRPr>
          </a:p>
          <a:p>
            <a:pPr algn="ctr"/>
            <a:r>
              <a:rPr lang="fi-FI" sz="1100" dirty="0">
                <a:solidFill>
                  <a:srgbClr val="0070C0"/>
                </a:solidFill>
              </a:rPr>
              <a:t>Ohjelmalliset ilmoitukset</a:t>
            </a:r>
          </a:p>
          <a:p>
            <a:pPr algn="ctr"/>
            <a:r>
              <a:rPr lang="fi-FI" sz="1100" dirty="0">
                <a:solidFill>
                  <a:srgbClr val="0070C0"/>
                </a:solidFill>
              </a:rPr>
              <a:t>13 155</a:t>
            </a:r>
          </a:p>
        </p:txBody>
      </p:sp>
      <p:sp>
        <p:nvSpPr>
          <p:cNvPr id="15" name="Suorakulmio 14"/>
          <p:cNvSpPr/>
          <p:nvPr/>
        </p:nvSpPr>
        <p:spPr>
          <a:xfrm>
            <a:off x="7333792" y="1477655"/>
            <a:ext cx="3174339" cy="2053187"/>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600" dirty="0">
              <a:solidFill>
                <a:srgbClr val="0070C0"/>
              </a:solidFill>
            </a:endParaRPr>
          </a:p>
        </p:txBody>
      </p:sp>
      <p:pic>
        <p:nvPicPr>
          <p:cNvPr id="7" name="Kuva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93442" y="190410"/>
            <a:ext cx="710358" cy="710358"/>
          </a:xfrm>
          <a:prstGeom prst="rect">
            <a:avLst/>
          </a:prstGeom>
        </p:spPr>
      </p:pic>
      <p:pic>
        <p:nvPicPr>
          <p:cNvPr id="17" name="Kuva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8978" y="403404"/>
            <a:ext cx="1027529" cy="1027529"/>
          </a:xfrm>
          <a:prstGeom prst="rect">
            <a:avLst/>
          </a:prstGeom>
        </p:spPr>
      </p:pic>
      <p:pic>
        <p:nvPicPr>
          <p:cNvPr id="22" name="Kuva 2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61124" y="2666034"/>
            <a:ext cx="357173" cy="306762"/>
          </a:xfrm>
          <a:prstGeom prst="rect">
            <a:avLst/>
          </a:prstGeom>
        </p:spPr>
      </p:pic>
      <p:sp>
        <p:nvSpPr>
          <p:cNvPr id="26" name="Suorakulmio 25"/>
          <p:cNvSpPr/>
          <p:nvPr/>
        </p:nvSpPr>
        <p:spPr>
          <a:xfrm>
            <a:off x="5229655" y="3572165"/>
            <a:ext cx="3699758" cy="188847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solidFill>
                <a:srgbClr val="0070C0"/>
              </a:solidFill>
            </a:endParaRPr>
          </a:p>
          <a:p>
            <a:pPr algn="ctr"/>
            <a:endParaRPr lang="fi-FI" sz="1600" dirty="0">
              <a:solidFill>
                <a:srgbClr val="0070C0"/>
              </a:solidFill>
            </a:endParaRPr>
          </a:p>
          <a:p>
            <a:pPr algn="ctr"/>
            <a:endParaRPr lang="fi-FI" sz="1600" dirty="0">
              <a:solidFill>
                <a:srgbClr val="0070C0"/>
              </a:solidFill>
            </a:endParaRPr>
          </a:p>
          <a:p>
            <a:pPr algn="ctr"/>
            <a:endParaRPr lang="fi-FI" sz="1600" dirty="0">
              <a:solidFill>
                <a:srgbClr val="0070C0"/>
              </a:solidFill>
            </a:endParaRPr>
          </a:p>
          <a:p>
            <a:pPr algn="ctr"/>
            <a:endParaRPr lang="fi-FI" sz="1600" dirty="0">
              <a:solidFill>
                <a:srgbClr val="0070C0"/>
              </a:solidFill>
            </a:endParaRPr>
          </a:p>
          <a:p>
            <a:pPr algn="ctr"/>
            <a:endParaRPr lang="fi-FI" sz="1600" dirty="0">
              <a:solidFill>
                <a:srgbClr val="0070C0"/>
              </a:solidFill>
            </a:endParaRPr>
          </a:p>
          <a:p>
            <a:pPr algn="ctr"/>
            <a:endParaRPr lang="fi-FI" sz="1600" dirty="0">
              <a:solidFill>
                <a:srgbClr val="0070C0"/>
              </a:solidFill>
            </a:endParaRPr>
          </a:p>
        </p:txBody>
      </p:sp>
      <p:sp>
        <p:nvSpPr>
          <p:cNvPr id="29" name="Suorakulmio 28"/>
          <p:cNvSpPr/>
          <p:nvPr/>
        </p:nvSpPr>
        <p:spPr>
          <a:xfrm>
            <a:off x="1534269" y="27327"/>
            <a:ext cx="1359804" cy="676257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a:solidFill>
                <a:srgbClr val="0070C0"/>
              </a:solidFill>
            </a:endParaRPr>
          </a:p>
          <a:p>
            <a:pPr algn="ctr"/>
            <a:endParaRPr lang="fi-FI" sz="1400" dirty="0">
              <a:solidFill>
                <a:srgbClr val="0070C0"/>
              </a:solidFill>
            </a:endParaRPr>
          </a:p>
          <a:p>
            <a:pPr algn="ctr"/>
            <a:endParaRPr lang="fi-FI" sz="2000" dirty="0">
              <a:solidFill>
                <a:srgbClr val="0070C0"/>
              </a:solidFill>
            </a:endParaRPr>
          </a:p>
          <a:p>
            <a:pPr algn="ctr"/>
            <a:endParaRPr lang="fi-FI" sz="2000" dirty="0">
              <a:solidFill>
                <a:srgbClr val="0070C0"/>
              </a:solidFill>
            </a:endParaRPr>
          </a:p>
          <a:p>
            <a:pPr algn="ctr"/>
            <a:endParaRPr lang="fi-FI" sz="2000" dirty="0">
              <a:solidFill>
                <a:srgbClr val="0070C0"/>
              </a:solidFill>
            </a:endParaRPr>
          </a:p>
          <a:p>
            <a:pPr algn="ctr"/>
            <a:endParaRPr lang="fi-FI" sz="2000" dirty="0">
              <a:solidFill>
                <a:srgbClr val="0070C0"/>
              </a:solidFill>
            </a:endParaRPr>
          </a:p>
          <a:p>
            <a:pPr algn="ctr"/>
            <a:r>
              <a:rPr lang="fi-FI" sz="1400" dirty="0">
                <a:solidFill>
                  <a:srgbClr val="0070C0"/>
                </a:solidFill>
              </a:rPr>
              <a:t>Saajat</a:t>
            </a:r>
          </a:p>
          <a:p>
            <a:pPr algn="ctr"/>
            <a:r>
              <a:rPr lang="fi-FI" sz="1400" dirty="0">
                <a:solidFill>
                  <a:srgbClr val="0070C0"/>
                </a:solidFill>
              </a:rPr>
              <a:t>396 636</a:t>
            </a:r>
          </a:p>
          <a:p>
            <a:pPr algn="ctr"/>
            <a:endParaRPr lang="fi-FI" sz="1400" dirty="0">
              <a:solidFill>
                <a:srgbClr val="0070C0"/>
              </a:solidFill>
            </a:endParaRPr>
          </a:p>
          <a:p>
            <a:pPr algn="ctr"/>
            <a:endParaRPr lang="fi-FI" sz="1400" dirty="0">
              <a:solidFill>
                <a:srgbClr val="0070C0"/>
              </a:solidFill>
            </a:endParaRPr>
          </a:p>
          <a:p>
            <a:pPr algn="ctr"/>
            <a:endParaRPr lang="fi-FI" sz="400" dirty="0">
              <a:solidFill>
                <a:srgbClr val="0070C0"/>
              </a:solidFill>
            </a:endParaRPr>
          </a:p>
          <a:p>
            <a:pPr algn="ctr"/>
            <a:r>
              <a:rPr lang="fi-FI" sz="2800" b="1" dirty="0">
                <a:solidFill>
                  <a:srgbClr val="0070C0"/>
                </a:solidFill>
              </a:rPr>
              <a:t>7,2 % </a:t>
            </a:r>
          </a:p>
          <a:p>
            <a:pPr algn="ctr"/>
            <a:r>
              <a:rPr lang="fi-FI" sz="1400" dirty="0">
                <a:solidFill>
                  <a:srgbClr val="0070C0"/>
                </a:solidFill>
              </a:rPr>
              <a:t>väestöstä</a:t>
            </a:r>
          </a:p>
          <a:p>
            <a:pPr algn="ctr"/>
            <a:endParaRPr lang="fi-FI" sz="1400" dirty="0">
              <a:solidFill>
                <a:srgbClr val="0070C0"/>
              </a:solidFill>
            </a:endParaRPr>
          </a:p>
          <a:p>
            <a:pPr algn="ctr"/>
            <a:endParaRPr lang="fi-FI" sz="1400" dirty="0">
              <a:solidFill>
                <a:srgbClr val="0070C0"/>
              </a:solidFill>
            </a:endParaRPr>
          </a:p>
          <a:p>
            <a:pPr algn="ctr"/>
            <a:r>
              <a:rPr lang="fi-FI" sz="1800" dirty="0">
                <a:solidFill>
                  <a:srgbClr val="0070C0"/>
                </a:solidFill>
              </a:rPr>
              <a:t>Saajien ikärakenne</a:t>
            </a:r>
          </a:p>
          <a:p>
            <a:pPr algn="ctr"/>
            <a:endParaRPr lang="fi-FI" sz="1400" dirty="0">
              <a:solidFill>
                <a:srgbClr val="0070C0"/>
              </a:solidFill>
            </a:endParaRPr>
          </a:p>
          <a:p>
            <a:pPr algn="ctr"/>
            <a:r>
              <a:rPr lang="fi-FI" sz="1400" dirty="0">
                <a:solidFill>
                  <a:srgbClr val="0070C0"/>
                </a:solidFill>
              </a:rPr>
              <a:t>0-17 –v.</a:t>
            </a:r>
          </a:p>
          <a:p>
            <a:pPr algn="ctr"/>
            <a:r>
              <a:rPr lang="fi-FI" sz="1400" dirty="0">
                <a:solidFill>
                  <a:srgbClr val="0070C0"/>
                </a:solidFill>
              </a:rPr>
              <a:t> 25 %</a:t>
            </a:r>
          </a:p>
          <a:p>
            <a:pPr algn="ctr"/>
            <a:endParaRPr lang="fi-FI" sz="600" dirty="0">
              <a:solidFill>
                <a:srgbClr val="0070C0"/>
              </a:solidFill>
            </a:endParaRPr>
          </a:p>
          <a:p>
            <a:pPr algn="ctr"/>
            <a:r>
              <a:rPr lang="fi-FI" sz="1400" dirty="0">
                <a:solidFill>
                  <a:srgbClr val="0070C0"/>
                </a:solidFill>
              </a:rPr>
              <a:t>18-24 –v.</a:t>
            </a:r>
          </a:p>
          <a:p>
            <a:pPr algn="ctr"/>
            <a:r>
              <a:rPr lang="fi-FI" sz="1400" dirty="0">
                <a:solidFill>
                  <a:srgbClr val="0070C0"/>
                </a:solidFill>
              </a:rPr>
              <a:t>18 %</a:t>
            </a:r>
          </a:p>
          <a:p>
            <a:pPr algn="ctr"/>
            <a:endParaRPr lang="fi-FI" sz="600" dirty="0">
              <a:solidFill>
                <a:srgbClr val="0070C0"/>
              </a:solidFill>
            </a:endParaRPr>
          </a:p>
          <a:p>
            <a:pPr algn="ctr"/>
            <a:r>
              <a:rPr lang="fi-FI" sz="1400" dirty="0">
                <a:solidFill>
                  <a:srgbClr val="0070C0"/>
                </a:solidFill>
              </a:rPr>
              <a:t>25-64 –v.</a:t>
            </a:r>
          </a:p>
          <a:p>
            <a:pPr algn="ctr"/>
            <a:r>
              <a:rPr lang="fi-FI" sz="1400" dirty="0">
                <a:solidFill>
                  <a:srgbClr val="0070C0"/>
                </a:solidFill>
              </a:rPr>
              <a:t>53 %</a:t>
            </a:r>
          </a:p>
          <a:p>
            <a:pPr algn="ctr"/>
            <a:endParaRPr lang="fi-FI" sz="600" dirty="0">
              <a:solidFill>
                <a:srgbClr val="0070C0"/>
              </a:solidFill>
            </a:endParaRPr>
          </a:p>
          <a:p>
            <a:pPr algn="ctr"/>
            <a:r>
              <a:rPr lang="fi-FI" sz="1400" dirty="0">
                <a:solidFill>
                  <a:srgbClr val="0070C0"/>
                </a:solidFill>
              </a:rPr>
              <a:t>65- v.</a:t>
            </a:r>
          </a:p>
          <a:p>
            <a:pPr algn="ctr"/>
            <a:r>
              <a:rPr lang="fi-FI" sz="1400" dirty="0">
                <a:solidFill>
                  <a:srgbClr val="0070C0"/>
                </a:solidFill>
              </a:rPr>
              <a:t>4 %</a:t>
            </a:r>
          </a:p>
          <a:p>
            <a:pPr algn="ctr"/>
            <a:endParaRPr lang="fi-FI" sz="1400" dirty="0">
              <a:solidFill>
                <a:srgbClr val="0070C0"/>
              </a:solidFill>
            </a:endParaRPr>
          </a:p>
          <a:p>
            <a:pPr algn="ctr"/>
            <a:endParaRPr lang="fi-FI" sz="1400" dirty="0">
              <a:solidFill>
                <a:srgbClr val="0070C0"/>
              </a:solidFill>
            </a:endParaRPr>
          </a:p>
          <a:p>
            <a:pPr algn="ctr"/>
            <a:endParaRPr lang="fi-FI" sz="1100" dirty="0">
              <a:solidFill>
                <a:srgbClr val="0070C0"/>
              </a:solidFill>
            </a:endParaRPr>
          </a:p>
        </p:txBody>
      </p:sp>
      <p:sp>
        <p:nvSpPr>
          <p:cNvPr id="30" name="Suorakulmio 29"/>
          <p:cNvSpPr/>
          <p:nvPr/>
        </p:nvSpPr>
        <p:spPr>
          <a:xfrm>
            <a:off x="2939377" y="2080703"/>
            <a:ext cx="2245561" cy="337993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solidFill>
                <a:srgbClr val="0070C0"/>
              </a:solidFill>
            </a:endParaRPr>
          </a:p>
          <a:p>
            <a:pPr algn="ctr"/>
            <a:endParaRPr lang="fi-FI" sz="1200" dirty="0">
              <a:solidFill>
                <a:srgbClr val="0070C0"/>
              </a:solidFill>
            </a:endParaRPr>
          </a:p>
          <a:p>
            <a:pPr algn="ctr"/>
            <a:endParaRPr lang="fi-FI" sz="1200" dirty="0">
              <a:solidFill>
                <a:srgbClr val="0070C0"/>
              </a:solidFill>
            </a:endParaRPr>
          </a:p>
          <a:p>
            <a:pPr algn="ctr"/>
            <a:endParaRPr lang="fi-FI" sz="1200" dirty="0">
              <a:solidFill>
                <a:srgbClr val="0070C0"/>
              </a:solidFill>
            </a:endParaRPr>
          </a:p>
          <a:p>
            <a:pPr algn="ctr"/>
            <a:endParaRPr lang="fi-FI" sz="1200" dirty="0">
              <a:solidFill>
                <a:srgbClr val="0070C0"/>
              </a:solidFill>
            </a:endParaRPr>
          </a:p>
          <a:p>
            <a:pPr algn="ctr"/>
            <a:endParaRPr lang="fi-FI" sz="1200" dirty="0">
              <a:solidFill>
                <a:srgbClr val="0070C0"/>
              </a:solidFill>
            </a:endParaRPr>
          </a:p>
          <a:p>
            <a:pPr algn="ctr"/>
            <a:r>
              <a:rPr lang="fi-FI" sz="1200" dirty="0">
                <a:solidFill>
                  <a:srgbClr val="0070C0"/>
                </a:solidFill>
              </a:rPr>
              <a:t>Perusosaan</a:t>
            </a:r>
          </a:p>
          <a:p>
            <a:pPr algn="ctr"/>
            <a:r>
              <a:rPr lang="fi-FI" sz="1200" dirty="0">
                <a:solidFill>
                  <a:srgbClr val="0070C0"/>
                </a:solidFill>
              </a:rPr>
              <a:t>38,0 % - 266 milj.</a:t>
            </a:r>
          </a:p>
          <a:p>
            <a:pPr algn="ctr"/>
            <a:endParaRPr lang="fi-FI" sz="600" dirty="0">
              <a:solidFill>
                <a:srgbClr val="0070C0"/>
              </a:solidFill>
            </a:endParaRPr>
          </a:p>
          <a:p>
            <a:pPr algn="ctr"/>
            <a:r>
              <a:rPr lang="fi-FI" sz="1200" dirty="0">
                <a:solidFill>
                  <a:srgbClr val="0070C0"/>
                </a:solidFill>
              </a:rPr>
              <a:t>Asumismenoihin</a:t>
            </a:r>
          </a:p>
          <a:p>
            <a:pPr algn="ctr"/>
            <a:r>
              <a:rPr lang="fi-FI" sz="1200" dirty="0">
                <a:solidFill>
                  <a:srgbClr val="0070C0"/>
                </a:solidFill>
              </a:rPr>
              <a:t>49,6 %- 347 milj.</a:t>
            </a:r>
          </a:p>
          <a:p>
            <a:pPr algn="ctr"/>
            <a:endParaRPr lang="fi-FI" sz="600" dirty="0">
              <a:solidFill>
                <a:srgbClr val="0070C0"/>
              </a:solidFill>
            </a:endParaRPr>
          </a:p>
          <a:p>
            <a:pPr algn="ctr"/>
            <a:r>
              <a:rPr lang="fi-FI" sz="1200" dirty="0">
                <a:solidFill>
                  <a:srgbClr val="0070C0"/>
                </a:solidFill>
              </a:rPr>
              <a:t>Terveydenhuoltomenoihin (muut kuin lääkkeet)</a:t>
            </a:r>
          </a:p>
          <a:p>
            <a:pPr algn="ctr"/>
            <a:r>
              <a:rPr lang="fi-FI" sz="1200" dirty="0">
                <a:solidFill>
                  <a:srgbClr val="0070C0"/>
                </a:solidFill>
              </a:rPr>
              <a:t>4,8 % - 33 milj.</a:t>
            </a:r>
          </a:p>
          <a:p>
            <a:pPr algn="ctr"/>
            <a:endParaRPr lang="fi-FI" sz="600" dirty="0">
              <a:solidFill>
                <a:srgbClr val="0070C0"/>
              </a:solidFill>
            </a:endParaRPr>
          </a:p>
          <a:p>
            <a:pPr algn="ctr"/>
            <a:r>
              <a:rPr lang="fi-FI" sz="1200" dirty="0">
                <a:solidFill>
                  <a:srgbClr val="0070C0"/>
                </a:solidFill>
              </a:rPr>
              <a:t>Lääkkeisiin</a:t>
            </a:r>
          </a:p>
          <a:p>
            <a:pPr algn="ctr"/>
            <a:r>
              <a:rPr lang="fi-FI" sz="1200" dirty="0">
                <a:solidFill>
                  <a:srgbClr val="0070C0"/>
                </a:solidFill>
              </a:rPr>
              <a:t>5,2 % - 37 milj.</a:t>
            </a:r>
          </a:p>
          <a:p>
            <a:pPr algn="ctr"/>
            <a:endParaRPr lang="fi-FI" sz="600" dirty="0">
              <a:solidFill>
                <a:srgbClr val="0070C0"/>
              </a:solidFill>
            </a:endParaRPr>
          </a:p>
          <a:p>
            <a:pPr algn="ctr"/>
            <a:r>
              <a:rPr lang="fi-FI" sz="1200" dirty="0">
                <a:solidFill>
                  <a:srgbClr val="0070C0"/>
                </a:solidFill>
              </a:rPr>
              <a:t>Muihin menoihin</a:t>
            </a:r>
          </a:p>
          <a:p>
            <a:pPr algn="ctr"/>
            <a:r>
              <a:rPr lang="fi-FI" sz="1200" dirty="0">
                <a:solidFill>
                  <a:srgbClr val="0070C0"/>
                </a:solidFill>
              </a:rPr>
              <a:t>2,4 % - 17 milj.</a:t>
            </a:r>
          </a:p>
          <a:p>
            <a:pPr algn="ctr"/>
            <a:endParaRPr lang="fi-FI" sz="1200" dirty="0">
              <a:solidFill>
                <a:srgbClr val="0070C0"/>
              </a:solidFill>
            </a:endParaRPr>
          </a:p>
          <a:p>
            <a:pPr algn="ctr"/>
            <a:endParaRPr lang="fi-FI" sz="1200" dirty="0">
              <a:solidFill>
                <a:srgbClr val="0070C0"/>
              </a:solidFill>
            </a:endParaRPr>
          </a:p>
        </p:txBody>
      </p:sp>
      <p:pic>
        <p:nvPicPr>
          <p:cNvPr id="24" name="Kuva 2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07956" y="2157676"/>
            <a:ext cx="764702" cy="764702"/>
          </a:xfrm>
          <a:prstGeom prst="rect">
            <a:avLst/>
          </a:prstGeom>
        </p:spPr>
      </p:pic>
      <p:sp>
        <p:nvSpPr>
          <p:cNvPr id="31" name="Suorakulmio 30"/>
          <p:cNvSpPr/>
          <p:nvPr/>
        </p:nvSpPr>
        <p:spPr>
          <a:xfrm>
            <a:off x="5229655" y="888275"/>
            <a:ext cx="2044374" cy="264256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0" dirty="0">
                <a:solidFill>
                  <a:srgbClr val="0070C0"/>
                </a:solidFill>
              </a:rPr>
              <a:t>Kaikki hakemukset</a:t>
            </a:r>
          </a:p>
          <a:p>
            <a:pPr algn="ctr"/>
            <a:r>
              <a:rPr lang="fi-FI" sz="3200" b="1" dirty="0">
                <a:solidFill>
                  <a:srgbClr val="0070C0"/>
                </a:solidFill>
              </a:rPr>
              <a:t>1,62 milj.</a:t>
            </a:r>
          </a:p>
          <a:p>
            <a:pPr algn="ctr"/>
            <a:endParaRPr lang="fi-FI" sz="1400" dirty="0">
              <a:solidFill>
                <a:srgbClr val="0070C0"/>
              </a:solidFill>
            </a:endParaRPr>
          </a:p>
          <a:p>
            <a:pPr algn="ctr"/>
            <a:r>
              <a:rPr lang="fi-FI" sz="1800" dirty="0">
                <a:solidFill>
                  <a:srgbClr val="0070C0"/>
                </a:solidFill>
              </a:rPr>
              <a:t>           72,2 %</a:t>
            </a:r>
            <a:endParaRPr lang="fi-FI" sz="1400" dirty="0">
              <a:solidFill>
                <a:srgbClr val="0070C0"/>
              </a:solidFill>
            </a:endParaRPr>
          </a:p>
          <a:p>
            <a:pPr algn="ctr"/>
            <a:r>
              <a:rPr lang="fi-FI" dirty="0">
                <a:solidFill>
                  <a:srgbClr val="0070C0"/>
                </a:solidFill>
              </a:rPr>
              <a:t> </a:t>
            </a:r>
          </a:p>
          <a:p>
            <a:pPr algn="ctr"/>
            <a:r>
              <a:rPr lang="fi-FI" sz="1800" dirty="0">
                <a:solidFill>
                  <a:srgbClr val="0070C0"/>
                </a:solidFill>
              </a:rPr>
              <a:t>           21,3 %</a:t>
            </a:r>
          </a:p>
          <a:p>
            <a:pPr algn="ctr"/>
            <a:endParaRPr lang="fi-FI" sz="1800" dirty="0">
              <a:solidFill>
                <a:srgbClr val="0070C0"/>
              </a:solidFill>
            </a:endParaRPr>
          </a:p>
          <a:p>
            <a:pPr algn="ctr"/>
            <a:r>
              <a:rPr lang="fi-FI" sz="1800" dirty="0">
                <a:solidFill>
                  <a:srgbClr val="0070C0"/>
                </a:solidFill>
              </a:rPr>
              <a:t>Muut 6,5 % </a:t>
            </a:r>
          </a:p>
        </p:txBody>
      </p:sp>
      <p:pic>
        <p:nvPicPr>
          <p:cNvPr id="25" name="Kuva 2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26345" y="1978724"/>
            <a:ext cx="405411" cy="300304"/>
          </a:xfrm>
          <a:prstGeom prst="rect">
            <a:avLst/>
          </a:prstGeom>
        </p:spPr>
      </p:pic>
      <p:pic>
        <p:nvPicPr>
          <p:cNvPr id="33" name="Kuva 3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782879" y="3052389"/>
            <a:ext cx="311867" cy="266574"/>
          </a:xfrm>
          <a:prstGeom prst="rect">
            <a:avLst/>
          </a:prstGeom>
        </p:spPr>
      </p:pic>
      <p:pic>
        <p:nvPicPr>
          <p:cNvPr id="34" name="Kuva 3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733329" y="2264298"/>
            <a:ext cx="400476" cy="317965"/>
          </a:xfrm>
          <a:prstGeom prst="rect">
            <a:avLst/>
          </a:prstGeom>
        </p:spPr>
      </p:pic>
      <p:pic>
        <p:nvPicPr>
          <p:cNvPr id="35" name="Kuva 34"/>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144666" y="3667458"/>
            <a:ext cx="837410" cy="837410"/>
          </a:xfrm>
          <a:prstGeom prst="rect">
            <a:avLst/>
          </a:prstGeom>
        </p:spPr>
      </p:pic>
      <p:cxnSp>
        <p:nvCxnSpPr>
          <p:cNvPr id="16" name="Suora yhdysviiva 15"/>
          <p:cNvCxnSpPr/>
          <p:nvPr/>
        </p:nvCxnSpPr>
        <p:spPr>
          <a:xfrm>
            <a:off x="1867938" y="3367948"/>
            <a:ext cx="70658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Kuva 2"/>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772591" y="456356"/>
            <a:ext cx="930169" cy="859889"/>
          </a:xfrm>
          <a:prstGeom prst="rect">
            <a:avLst/>
          </a:prstGeom>
        </p:spPr>
      </p:pic>
      <p:sp>
        <p:nvSpPr>
          <p:cNvPr id="27" name="Tekstiruutu 26"/>
          <p:cNvSpPr txBox="1"/>
          <p:nvPr/>
        </p:nvSpPr>
        <p:spPr>
          <a:xfrm>
            <a:off x="5079414" y="5665143"/>
            <a:ext cx="1462352" cy="954107"/>
          </a:xfrm>
          <a:prstGeom prst="rect">
            <a:avLst/>
          </a:prstGeom>
          <a:noFill/>
        </p:spPr>
        <p:txBody>
          <a:bodyPr wrap="square" rtlCol="0">
            <a:spAutoFit/>
          </a:bodyPr>
          <a:lstStyle/>
          <a:p>
            <a:pPr algn="ctr"/>
            <a:r>
              <a:rPr lang="fi-FI" sz="1400" dirty="0">
                <a:solidFill>
                  <a:srgbClr val="0070C0"/>
                </a:solidFill>
              </a:rPr>
              <a:t>Käsitellyt </a:t>
            </a:r>
          </a:p>
          <a:p>
            <a:pPr algn="ctr"/>
            <a:r>
              <a:rPr lang="fi-FI" sz="1400" dirty="0">
                <a:solidFill>
                  <a:srgbClr val="0070C0"/>
                </a:solidFill>
              </a:rPr>
              <a:t>laskut</a:t>
            </a:r>
          </a:p>
          <a:p>
            <a:pPr algn="ctr"/>
            <a:r>
              <a:rPr lang="fi-FI" sz="2800" b="1" dirty="0">
                <a:solidFill>
                  <a:srgbClr val="0070C0"/>
                </a:solidFill>
              </a:rPr>
              <a:t>2,5 milj.</a:t>
            </a:r>
          </a:p>
        </p:txBody>
      </p:sp>
      <p:sp>
        <p:nvSpPr>
          <p:cNvPr id="28" name="Tekstiruutu 27"/>
          <p:cNvSpPr txBox="1"/>
          <p:nvPr/>
        </p:nvSpPr>
        <p:spPr>
          <a:xfrm>
            <a:off x="3056683" y="5755909"/>
            <a:ext cx="1514956" cy="738664"/>
          </a:xfrm>
          <a:prstGeom prst="rect">
            <a:avLst/>
          </a:prstGeom>
          <a:noFill/>
        </p:spPr>
        <p:txBody>
          <a:bodyPr wrap="square" rtlCol="0">
            <a:spAutoFit/>
          </a:bodyPr>
          <a:lstStyle/>
          <a:p>
            <a:pPr algn="ctr"/>
            <a:r>
              <a:rPr lang="fi-FI" sz="1400" dirty="0">
                <a:solidFill>
                  <a:srgbClr val="0070C0"/>
                </a:solidFill>
              </a:rPr>
              <a:t>Ratkaisut </a:t>
            </a:r>
          </a:p>
          <a:p>
            <a:pPr algn="ctr"/>
            <a:r>
              <a:rPr lang="fi-FI" sz="2800" b="1" dirty="0">
                <a:solidFill>
                  <a:srgbClr val="0070C0"/>
                </a:solidFill>
              </a:rPr>
              <a:t>1,86 milj.</a:t>
            </a:r>
          </a:p>
        </p:txBody>
      </p:sp>
      <p:cxnSp>
        <p:nvCxnSpPr>
          <p:cNvPr id="36" name="Suora yhdysviiva 35"/>
          <p:cNvCxnSpPr/>
          <p:nvPr/>
        </p:nvCxnSpPr>
        <p:spPr>
          <a:xfrm>
            <a:off x="4799426" y="5850552"/>
            <a:ext cx="0" cy="67555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Tekstiruutu 36"/>
          <p:cNvSpPr txBox="1"/>
          <p:nvPr/>
        </p:nvSpPr>
        <p:spPr>
          <a:xfrm>
            <a:off x="7636096" y="1593182"/>
            <a:ext cx="2572491" cy="338554"/>
          </a:xfrm>
          <a:prstGeom prst="rect">
            <a:avLst/>
          </a:prstGeom>
          <a:noFill/>
        </p:spPr>
        <p:txBody>
          <a:bodyPr wrap="square" rtlCol="0">
            <a:spAutoFit/>
          </a:bodyPr>
          <a:lstStyle/>
          <a:p>
            <a:pPr algn="ctr"/>
            <a:r>
              <a:rPr lang="fi-FI" sz="1600" dirty="0">
                <a:solidFill>
                  <a:srgbClr val="0070C0"/>
                </a:solidFill>
              </a:rPr>
              <a:t>Asiakkaan yhteydenotot</a:t>
            </a:r>
          </a:p>
        </p:txBody>
      </p:sp>
      <p:sp>
        <p:nvSpPr>
          <p:cNvPr id="42" name="Tekstiruutu 41"/>
          <p:cNvSpPr txBox="1"/>
          <p:nvPr/>
        </p:nvSpPr>
        <p:spPr>
          <a:xfrm>
            <a:off x="9199124" y="2705809"/>
            <a:ext cx="835905" cy="276999"/>
          </a:xfrm>
          <a:prstGeom prst="rect">
            <a:avLst/>
          </a:prstGeom>
          <a:noFill/>
        </p:spPr>
        <p:txBody>
          <a:bodyPr wrap="square" rtlCol="0">
            <a:spAutoFit/>
          </a:bodyPr>
          <a:lstStyle/>
          <a:p>
            <a:r>
              <a:rPr lang="fi-FI" sz="1200" dirty="0">
                <a:solidFill>
                  <a:srgbClr val="0070C0"/>
                </a:solidFill>
              </a:rPr>
              <a:t>405 757</a:t>
            </a:r>
          </a:p>
        </p:txBody>
      </p:sp>
      <p:sp>
        <p:nvSpPr>
          <p:cNvPr id="43" name="Tekstiruutu 42"/>
          <p:cNvSpPr txBox="1"/>
          <p:nvPr/>
        </p:nvSpPr>
        <p:spPr>
          <a:xfrm>
            <a:off x="9214235" y="3081918"/>
            <a:ext cx="816501" cy="276999"/>
          </a:xfrm>
          <a:prstGeom prst="rect">
            <a:avLst/>
          </a:prstGeom>
          <a:noFill/>
        </p:spPr>
        <p:txBody>
          <a:bodyPr wrap="square" rtlCol="0">
            <a:spAutoFit/>
          </a:bodyPr>
          <a:lstStyle/>
          <a:p>
            <a:r>
              <a:rPr lang="fi-FI" sz="1200" dirty="0">
                <a:solidFill>
                  <a:srgbClr val="0070C0"/>
                </a:solidFill>
              </a:rPr>
              <a:t>440 894</a:t>
            </a:r>
          </a:p>
        </p:txBody>
      </p:sp>
      <p:sp>
        <p:nvSpPr>
          <p:cNvPr id="44" name="Tekstiruutu 43"/>
          <p:cNvSpPr txBox="1"/>
          <p:nvPr/>
        </p:nvSpPr>
        <p:spPr>
          <a:xfrm>
            <a:off x="7741271" y="2296883"/>
            <a:ext cx="912258" cy="276999"/>
          </a:xfrm>
          <a:prstGeom prst="rect">
            <a:avLst/>
          </a:prstGeom>
          <a:noFill/>
        </p:spPr>
        <p:txBody>
          <a:bodyPr wrap="square" rtlCol="0">
            <a:spAutoFit/>
          </a:bodyPr>
          <a:lstStyle/>
          <a:p>
            <a:pPr algn="r"/>
            <a:r>
              <a:rPr lang="fi-FI" sz="1200" dirty="0">
                <a:solidFill>
                  <a:srgbClr val="0070C0"/>
                </a:solidFill>
              </a:rPr>
              <a:t>863 390</a:t>
            </a:r>
          </a:p>
        </p:txBody>
      </p:sp>
      <p:sp>
        <p:nvSpPr>
          <p:cNvPr id="45" name="Tekstiruutu 44"/>
          <p:cNvSpPr txBox="1"/>
          <p:nvPr/>
        </p:nvSpPr>
        <p:spPr>
          <a:xfrm>
            <a:off x="7700554" y="2680916"/>
            <a:ext cx="952975" cy="276999"/>
          </a:xfrm>
          <a:prstGeom prst="rect">
            <a:avLst/>
          </a:prstGeom>
          <a:noFill/>
        </p:spPr>
        <p:txBody>
          <a:bodyPr wrap="square" rtlCol="0">
            <a:spAutoFit/>
          </a:bodyPr>
          <a:lstStyle/>
          <a:p>
            <a:pPr algn="r"/>
            <a:r>
              <a:rPr lang="fi-FI" sz="1200" dirty="0">
                <a:solidFill>
                  <a:srgbClr val="0070C0"/>
                </a:solidFill>
              </a:rPr>
              <a:t>492 062</a:t>
            </a:r>
          </a:p>
        </p:txBody>
      </p:sp>
      <p:sp>
        <p:nvSpPr>
          <p:cNvPr id="46" name="Tekstiruutu 45"/>
          <p:cNvSpPr txBox="1"/>
          <p:nvPr/>
        </p:nvSpPr>
        <p:spPr>
          <a:xfrm>
            <a:off x="7832920" y="3071035"/>
            <a:ext cx="821704" cy="276999"/>
          </a:xfrm>
          <a:prstGeom prst="rect">
            <a:avLst/>
          </a:prstGeom>
          <a:noFill/>
        </p:spPr>
        <p:txBody>
          <a:bodyPr wrap="square" rtlCol="0">
            <a:spAutoFit/>
          </a:bodyPr>
          <a:lstStyle/>
          <a:p>
            <a:pPr algn="r"/>
            <a:r>
              <a:rPr lang="fi-FI" sz="1200" dirty="0">
                <a:solidFill>
                  <a:srgbClr val="0070C0"/>
                </a:solidFill>
              </a:rPr>
              <a:t>296 573</a:t>
            </a:r>
          </a:p>
        </p:txBody>
      </p:sp>
      <p:cxnSp>
        <p:nvCxnSpPr>
          <p:cNvPr id="47" name="Suora yhdysviiva 46"/>
          <p:cNvCxnSpPr/>
          <p:nvPr/>
        </p:nvCxnSpPr>
        <p:spPr>
          <a:xfrm flipV="1">
            <a:off x="7904537" y="1939286"/>
            <a:ext cx="2072237" cy="170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8" name="Tekstiruutu 47"/>
          <p:cNvSpPr txBox="1"/>
          <p:nvPr/>
        </p:nvSpPr>
        <p:spPr>
          <a:xfrm>
            <a:off x="6970711" y="5755909"/>
            <a:ext cx="1672235" cy="738664"/>
          </a:xfrm>
          <a:prstGeom prst="rect">
            <a:avLst/>
          </a:prstGeom>
          <a:noFill/>
        </p:spPr>
        <p:txBody>
          <a:bodyPr wrap="square" rtlCol="0">
            <a:spAutoFit/>
          </a:bodyPr>
          <a:lstStyle/>
          <a:p>
            <a:pPr algn="ctr"/>
            <a:r>
              <a:rPr lang="fi-FI" sz="1400" dirty="0">
                <a:solidFill>
                  <a:srgbClr val="0070C0"/>
                </a:solidFill>
              </a:rPr>
              <a:t>Oikaisuvaatimukset</a:t>
            </a:r>
          </a:p>
          <a:p>
            <a:pPr algn="ctr"/>
            <a:r>
              <a:rPr lang="fi-FI" sz="2800" b="1" dirty="0">
                <a:solidFill>
                  <a:srgbClr val="0070C0"/>
                </a:solidFill>
              </a:rPr>
              <a:t>21 548</a:t>
            </a:r>
          </a:p>
        </p:txBody>
      </p:sp>
      <p:cxnSp>
        <p:nvCxnSpPr>
          <p:cNvPr id="50" name="Suora yhdysviiva 49"/>
          <p:cNvCxnSpPr/>
          <p:nvPr/>
        </p:nvCxnSpPr>
        <p:spPr>
          <a:xfrm>
            <a:off x="6808100" y="5804420"/>
            <a:ext cx="0" cy="67555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54" name="Kaavio 53"/>
          <p:cNvGraphicFramePr>
            <a:graphicFrameLocks/>
          </p:cNvGraphicFramePr>
          <p:nvPr/>
        </p:nvGraphicFramePr>
        <p:xfrm>
          <a:off x="5122163" y="3736402"/>
          <a:ext cx="3890398" cy="1650000"/>
        </p:xfrm>
        <a:graphic>
          <a:graphicData uri="http://schemas.openxmlformats.org/drawingml/2006/chart">
            <c:chart xmlns:c="http://schemas.openxmlformats.org/drawingml/2006/chart" xmlns:r="http://schemas.openxmlformats.org/officeDocument/2006/relationships" r:id="rId12"/>
          </a:graphicData>
        </a:graphic>
      </p:graphicFrame>
      <p:sp>
        <p:nvSpPr>
          <p:cNvPr id="5" name="Tekstiruutu 4"/>
          <p:cNvSpPr txBox="1"/>
          <p:nvPr/>
        </p:nvSpPr>
        <p:spPr>
          <a:xfrm>
            <a:off x="6033713" y="3735141"/>
            <a:ext cx="2099571" cy="646331"/>
          </a:xfrm>
          <a:prstGeom prst="rect">
            <a:avLst/>
          </a:prstGeom>
          <a:noFill/>
        </p:spPr>
        <p:txBody>
          <a:bodyPr wrap="square" rtlCol="0">
            <a:spAutoFit/>
          </a:bodyPr>
          <a:lstStyle/>
          <a:p>
            <a:pPr algn="ctr"/>
            <a:r>
              <a:rPr lang="fi-FI" sz="1800" dirty="0">
                <a:solidFill>
                  <a:srgbClr val="0070C0"/>
                </a:solidFill>
              </a:rPr>
              <a:t>Saajakotitalouden asiakkuuden kesto</a:t>
            </a:r>
          </a:p>
        </p:txBody>
      </p:sp>
      <p:pic>
        <p:nvPicPr>
          <p:cNvPr id="57" name="Kuva 56"/>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741094" y="2546304"/>
            <a:ext cx="374651" cy="374651"/>
          </a:xfrm>
          <a:prstGeom prst="rect">
            <a:avLst/>
          </a:prstGeom>
        </p:spPr>
      </p:pic>
      <p:sp>
        <p:nvSpPr>
          <p:cNvPr id="52" name="Suorakulmio 51"/>
          <p:cNvSpPr/>
          <p:nvPr/>
        </p:nvSpPr>
        <p:spPr>
          <a:xfrm>
            <a:off x="7328164" y="24109"/>
            <a:ext cx="3174339" cy="1406824"/>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600" dirty="0">
              <a:solidFill>
                <a:srgbClr val="0070C0"/>
              </a:solidFill>
            </a:endParaRPr>
          </a:p>
        </p:txBody>
      </p:sp>
      <p:sp>
        <p:nvSpPr>
          <p:cNvPr id="38" name="Tekstiruutu 37"/>
          <p:cNvSpPr txBox="1"/>
          <p:nvPr/>
        </p:nvSpPr>
        <p:spPr>
          <a:xfrm>
            <a:off x="7755922" y="239779"/>
            <a:ext cx="1026957" cy="461665"/>
          </a:xfrm>
          <a:prstGeom prst="rect">
            <a:avLst/>
          </a:prstGeom>
          <a:noFill/>
        </p:spPr>
        <p:txBody>
          <a:bodyPr wrap="square" rtlCol="0">
            <a:spAutoFit/>
          </a:bodyPr>
          <a:lstStyle/>
          <a:p>
            <a:pPr algn="ctr"/>
            <a:r>
              <a:rPr lang="fi-FI" sz="1000" b="1" dirty="0">
                <a:solidFill>
                  <a:srgbClr val="0070C0"/>
                </a:solidFill>
              </a:rPr>
              <a:t>Tulevat</a:t>
            </a:r>
            <a:r>
              <a:rPr lang="fi-FI" sz="1200" b="1" dirty="0">
                <a:solidFill>
                  <a:srgbClr val="0070C0"/>
                </a:solidFill>
              </a:rPr>
              <a:t> </a:t>
            </a:r>
          </a:p>
          <a:p>
            <a:pPr algn="ctr"/>
            <a:r>
              <a:rPr lang="fi-FI" sz="1200" dirty="0">
                <a:solidFill>
                  <a:srgbClr val="0070C0"/>
                </a:solidFill>
              </a:rPr>
              <a:t>153 109 </a:t>
            </a:r>
          </a:p>
        </p:txBody>
      </p:sp>
      <p:sp>
        <p:nvSpPr>
          <p:cNvPr id="55" name="Tekstiruutu 54"/>
          <p:cNvSpPr txBox="1"/>
          <p:nvPr/>
        </p:nvSpPr>
        <p:spPr>
          <a:xfrm>
            <a:off x="9003779" y="239779"/>
            <a:ext cx="1026957" cy="461665"/>
          </a:xfrm>
          <a:prstGeom prst="rect">
            <a:avLst/>
          </a:prstGeom>
          <a:noFill/>
        </p:spPr>
        <p:txBody>
          <a:bodyPr wrap="square" rtlCol="0">
            <a:spAutoFit/>
          </a:bodyPr>
          <a:lstStyle/>
          <a:p>
            <a:pPr algn="ctr"/>
            <a:r>
              <a:rPr lang="fi-FI" sz="1000" b="1" dirty="0">
                <a:solidFill>
                  <a:srgbClr val="0070C0"/>
                </a:solidFill>
              </a:rPr>
              <a:t>Lähtevät</a:t>
            </a:r>
            <a:r>
              <a:rPr lang="fi-FI" sz="1200" dirty="0">
                <a:solidFill>
                  <a:srgbClr val="0070C0"/>
                </a:solidFill>
              </a:rPr>
              <a:t> </a:t>
            </a:r>
          </a:p>
          <a:p>
            <a:pPr algn="ctr"/>
            <a:r>
              <a:rPr lang="fi-FI" sz="1200" dirty="0">
                <a:solidFill>
                  <a:srgbClr val="0070C0"/>
                </a:solidFill>
              </a:rPr>
              <a:t>90 937</a:t>
            </a:r>
          </a:p>
        </p:txBody>
      </p:sp>
      <p:sp>
        <p:nvSpPr>
          <p:cNvPr id="49" name="Tekstiruutu 48"/>
          <p:cNvSpPr txBox="1"/>
          <p:nvPr/>
        </p:nvSpPr>
        <p:spPr>
          <a:xfrm>
            <a:off x="7328164" y="36144"/>
            <a:ext cx="3214024" cy="276999"/>
          </a:xfrm>
          <a:prstGeom prst="rect">
            <a:avLst/>
          </a:prstGeom>
          <a:noFill/>
        </p:spPr>
        <p:txBody>
          <a:bodyPr wrap="square" rtlCol="0">
            <a:spAutoFit/>
          </a:bodyPr>
          <a:lstStyle/>
          <a:p>
            <a:pPr algn="ctr"/>
            <a:r>
              <a:rPr lang="fi-FI" sz="1200" b="1" dirty="0">
                <a:solidFill>
                  <a:srgbClr val="0070C0"/>
                </a:solidFill>
              </a:rPr>
              <a:t>Yhteistyökumppaneiden puhelut</a:t>
            </a:r>
          </a:p>
        </p:txBody>
      </p:sp>
      <p:cxnSp>
        <p:nvCxnSpPr>
          <p:cNvPr id="56" name="Suora yhdysviiva 55"/>
          <p:cNvCxnSpPr/>
          <p:nvPr/>
        </p:nvCxnSpPr>
        <p:spPr>
          <a:xfrm>
            <a:off x="1872857" y="2251989"/>
            <a:ext cx="70658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Kuva 8"/>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1108262" y="120549"/>
            <a:ext cx="483606" cy="483606"/>
          </a:xfrm>
          <a:prstGeom prst="rect">
            <a:avLst/>
          </a:prstGeom>
        </p:spPr>
      </p:pic>
      <p:sp>
        <p:nvSpPr>
          <p:cNvPr id="58" name="Tekstiruutu 57"/>
          <p:cNvSpPr txBox="1"/>
          <p:nvPr/>
        </p:nvSpPr>
        <p:spPr>
          <a:xfrm>
            <a:off x="7720912" y="2031783"/>
            <a:ext cx="912258" cy="276999"/>
          </a:xfrm>
          <a:prstGeom prst="rect">
            <a:avLst/>
          </a:prstGeom>
          <a:noFill/>
        </p:spPr>
        <p:txBody>
          <a:bodyPr wrap="square" rtlCol="0">
            <a:spAutoFit/>
          </a:bodyPr>
          <a:lstStyle/>
          <a:p>
            <a:pPr algn="r"/>
            <a:r>
              <a:rPr lang="fi-FI" sz="1200" b="1" dirty="0">
                <a:solidFill>
                  <a:srgbClr val="0070C0"/>
                </a:solidFill>
              </a:rPr>
              <a:t>Tulevat</a:t>
            </a:r>
          </a:p>
        </p:txBody>
      </p:sp>
      <p:sp>
        <p:nvSpPr>
          <p:cNvPr id="59" name="Tekstiruutu 58"/>
          <p:cNvSpPr txBox="1"/>
          <p:nvPr/>
        </p:nvSpPr>
        <p:spPr>
          <a:xfrm>
            <a:off x="9194909" y="2031783"/>
            <a:ext cx="912258" cy="276999"/>
          </a:xfrm>
          <a:prstGeom prst="rect">
            <a:avLst/>
          </a:prstGeom>
          <a:noFill/>
        </p:spPr>
        <p:txBody>
          <a:bodyPr wrap="square" rtlCol="0">
            <a:spAutoFit/>
          </a:bodyPr>
          <a:lstStyle/>
          <a:p>
            <a:r>
              <a:rPr lang="fi-FI" sz="1200" b="1" dirty="0">
                <a:solidFill>
                  <a:srgbClr val="0070C0"/>
                </a:solidFill>
              </a:rPr>
              <a:t>Lähtevät</a:t>
            </a:r>
          </a:p>
        </p:txBody>
      </p:sp>
      <p:sp>
        <p:nvSpPr>
          <p:cNvPr id="51" name="Suorakulmio 50"/>
          <p:cNvSpPr/>
          <p:nvPr/>
        </p:nvSpPr>
        <p:spPr>
          <a:xfrm>
            <a:off x="5224325" y="36136"/>
            <a:ext cx="2044374" cy="810113"/>
          </a:xfrm>
          <a:prstGeom prst="rect">
            <a:avLst/>
          </a:prstGeom>
          <a:solidFill>
            <a:srgbClr val="0070C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b="1" dirty="0">
                <a:solidFill>
                  <a:schemeClr val="bg1"/>
                </a:solidFill>
              </a:rPr>
              <a:t>2019 </a:t>
            </a:r>
          </a:p>
        </p:txBody>
      </p:sp>
      <p:sp>
        <p:nvSpPr>
          <p:cNvPr id="53" name="Tekstiruutu 52"/>
          <p:cNvSpPr txBox="1"/>
          <p:nvPr/>
        </p:nvSpPr>
        <p:spPr>
          <a:xfrm>
            <a:off x="7837982" y="884550"/>
            <a:ext cx="1026957" cy="461665"/>
          </a:xfrm>
          <a:prstGeom prst="rect">
            <a:avLst/>
          </a:prstGeom>
          <a:noFill/>
        </p:spPr>
        <p:txBody>
          <a:bodyPr wrap="square" rtlCol="0">
            <a:spAutoFit/>
          </a:bodyPr>
          <a:lstStyle/>
          <a:p>
            <a:pPr algn="ctr"/>
            <a:r>
              <a:rPr lang="fi-FI" sz="1000" b="1" dirty="0">
                <a:solidFill>
                  <a:srgbClr val="0070C0"/>
                </a:solidFill>
              </a:rPr>
              <a:t>Tulevat</a:t>
            </a:r>
            <a:r>
              <a:rPr lang="fi-FI" sz="1200" b="1" dirty="0">
                <a:solidFill>
                  <a:srgbClr val="0070C0"/>
                </a:solidFill>
              </a:rPr>
              <a:t> </a:t>
            </a:r>
          </a:p>
          <a:p>
            <a:pPr algn="ctr"/>
            <a:r>
              <a:rPr lang="fi-FI" sz="1200" dirty="0">
                <a:solidFill>
                  <a:srgbClr val="0070C0"/>
                </a:solidFill>
              </a:rPr>
              <a:t>2 776</a:t>
            </a:r>
          </a:p>
        </p:txBody>
      </p:sp>
      <p:sp>
        <p:nvSpPr>
          <p:cNvPr id="60" name="Tekstiruutu 59"/>
          <p:cNvSpPr txBox="1"/>
          <p:nvPr/>
        </p:nvSpPr>
        <p:spPr>
          <a:xfrm>
            <a:off x="8981910" y="884550"/>
            <a:ext cx="1026957" cy="461665"/>
          </a:xfrm>
          <a:prstGeom prst="rect">
            <a:avLst/>
          </a:prstGeom>
          <a:noFill/>
        </p:spPr>
        <p:txBody>
          <a:bodyPr wrap="square" rtlCol="0">
            <a:spAutoFit/>
          </a:bodyPr>
          <a:lstStyle/>
          <a:p>
            <a:pPr algn="ctr"/>
            <a:r>
              <a:rPr lang="fi-FI" sz="1000" b="1" dirty="0">
                <a:solidFill>
                  <a:srgbClr val="0070C0"/>
                </a:solidFill>
              </a:rPr>
              <a:t>Lähtevät</a:t>
            </a:r>
            <a:r>
              <a:rPr lang="fi-FI" sz="1200" dirty="0">
                <a:solidFill>
                  <a:srgbClr val="0070C0"/>
                </a:solidFill>
              </a:rPr>
              <a:t> </a:t>
            </a:r>
          </a:p>
          <a:p>
            <a:pPr algn="ctr"/>
            <a:r>
              <a:rPr lang="fi-FI" sz="1200" dirty="0">
                <a:solidFill>
                  <a:srgbClr val="0070C0"/>
                </a:solidFill>
              </a:rPr>
              <a:t>8 538</a:t>
            </a:r>
          </a:p>
        </p:txBody>
      </p:sp>
      <p:sp>
        <p:nvSpPr>
          <p:cNvPr id="61" name="Tekstiruutu 60"/>
          <p:cNvSpPr txBox="1"/>
          <p:nvPr/>
        </p:nvSpPr>
        <p:spPr>
          <a:xfrm>
            <a:off x="7438360" y="680915"/>
            <a:ext cx="3041371" cy="276999"/>
          </a:xfrm>
          <a:prstGeom prst="rect">
            <a:avLst/>
          </a:prstGeom>
          <a:noFill/>
        </p:spPr>
        <p:txBody>
          <a:bodyPr wrap="square" rtlCol="0">
            <a:spAutoFit/>
          </a:bodyPr>
          <a:lstStyle/>
          <a:p>
            <a:pPr algn="ctr"/>
            <a:r>
              <a:rPr lang="fi-FI" sz="1200" b="1" dirty="0">
                <a:solidFill>
                  <a:srgbClr val="0070C0"/>
                </a:solidFill>
              </a:rPr>
              <a:t>Palveluntuottajien puhelut</a:t>
            </a:r>
          </a:p>
        </p:txBody>
      </p:sp>
    </p:spTree>
    <p:extLst>
      <p:ext uri="{BB962C8B-B14F-4D97-AF65-F5344CB8AC3E}">
        <p14:creationId xmlns:p14="http://schemas.microsoft.com/office/powerpoint/2010/main" val="396321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0000" y="1146606"/>
            <a:ext cx="11496640" cy="4526802"/>
          </a:xfrm>
        </p:spPr>
      </p:pic>
      <p:sp>
        <p:nvSpPr>
          <p:cNvPr id="4" name="Päivämäärän paikkamerkki 3"/>
          <p:cNvSpPr>
            <a:spLocks noGrp="1"/>
          </p:cNvSpPr>
          <p:nvPr>
            <p:ph type="dt" sz="half" idx="10"/>
          </p:nvPr>
        </p:nvSpPr>
        <p:spPr/>
        <p:txBody>
          <a:bodyPr/>
          <a:lstStyle/>
          <a:p>
            <a:pPr defTabSz="914377"/>
            <a:fld id="{864E46B8-A670-41B8-90F9-2FC6FC877FA2}" type="datetime1">
              <a:rPr lang="fi-FI">
                <a:latin typeface="Segoe UI Semilight"/>
              </a:rPr>
              <a:pPr defTabSz="914377"/>
              <a:t>4.5.2020</a:t>
            </a:fld>
            <a:endParaRPr lang="fi-FI">
              <a:latin typeface="Segoe UI Semilight"/>
            </a:endParaRPr>
          </a:p>
        </p:txBody>
      </p:sp>
      <p:sp>
        <p:nvSpPr>
          <p:cNvPr id="5" name="Dian numeron paikkamerkki 4"/>
          <p:cNvSpPr>
            <a:spLocks noGrp="1"/>
          </p:cNvSpPr>
          <p:nvPr>
            <p:ph type="sldNum" sz="quarter" idx="12"/>
          </p:nvPr>
        </p:nvSpPr>
        <p:spPr/>
        <p:txBody>
          <a:bodyPr/>
          <a:lstStyle/>
          <a:p>
            <a:pPr defTabSz="914377"/>
            <a:fld id="{E38D8271-015E-4BD9-B1A3-A057F5E8F4AB}" type="slidenum">
              <a:rPr lang="fi-FI">
                <a:latin typeface="Segoe UI Semilight"/>
              </a:rPr>
              <a:pPr defTabSz="914377"/>
              <a:t>3</a:t>
            </a:fld>
            <a:endParaRPr lang="fi-FI">
              <a:latin typeface="Segoe UI Semilight"/>
            </a:endParaRPr>
          </a:p>
        </p:txBody>
      </p:sp>
    </p:spTree>
    <p:extLst>
      <p:ext uri="{BB962C8B-B14F-4D97-AF65-F5344CB8AC3E}">
        <p14:creationId xmlns:p14="http://schemas.microsoft.com/office/powerpoint/2010/main" val="163322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864E46B8-A670-41B8-90F9-2FC6FC877FA2}" type="datetime1">
              <a:rPr lang="fi-FI" smtClean="0"/>
              <a:t>4.5.2020</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4</a:t>
            </a:fld>
            <a:endParaRPr lang="fi-FI"/>
          </a:p>
        </p:txBody>
      </p:sp>
      <p:graphicFrame>
        <p:nvGraphicFramePr>
          <p:cNvPr id="7" name="Kaavio 6"/>
          <p:cNvGraphicFramePr>
            <a:graphicFrameLocks noGrp="1"/>
          </p:cNvGraphicFramePr>
          <p:nvPr>
            <p:extLst>
              <p:ext uri="{D42A27DB-BD31-4B8C-83A1-F6EECF244321}">
                <p14:modId xmlns:p14="http://schemas.microsoft.com/office/powerpoint/2010/main" val="2043507373"/>
              </p:ext>
            </p:extLst>
          </p:nvPr>
        </p:nvGraphicFramePr>
        <p:xfrm>
          <a:off x="1666286" y="620688"/>
          <a:ext cx="8183109" cy="51922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298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a:t>Perustoimeentulotuen, Kelan työttömyysturvan ja yleisen asumistuen päällekkäisyys maaliskuussa 2019</a:t>
            </a:r>
          </a:p>
        </p:txBody>
      </p:sp>
      <p:pic>
        <p:nvPicPr>
          <p:cNvPr id="7" name="Sisällön paikkamerkki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4233" y="1692000"/>
            <a:ext cx="5651118" cy="3767412"/>
          </a:xfrm>
          <a:prstGeom prst="rect">
            <a:avLst/>
          </a:prstGeom>
        </p:spPr>
      </p:pic>
      <p:sp>
        <p:nvSpPr>
          <p:cNvPr id="6" name="Sisällön paikkamerkki 5"/>
          <p:cNvSpPr>
            <a:spLocks noGrp="1"/>
          </p:cNvSpPr>
          <p:nvPr>
            <p:ph sz="half" idx="2"/>
          </p:nvPr>
        </p:nvSpPr>
        <p:spPr/>
        <p:txBody>
          <a:bodyPr/>
          <a:lstStyle/>
          <a:p>
            <a:r>
              <a:rPr lang="fi-FI" dirty="0"/>
              <a:t>Perustoimeentulotuen saajista 15 %, yleisen asumistuen saajista 43 % ja työttömyysturvan saajista 37 % sai vain kyseistä etuutta</a:t>
            </a:r>
          </a:p>
          <a:p>
            <a:r>
              <a:rPr lang="fi-FI" dirty="0"/>
              <a:t>Perustoimeentulotuen saajista 81 % sai yleistä asumistukea ja 51 % Kelan työttömyysturvaa</a:t>
            </a:r>
          </a:p>
          <a:p>
            <a:r>
              <a:rPr lang="fi-FI" dirty="0"/>
              <a:t>Yleisen asumistuen saajista 39 % ja työttömyysturvan saajista 36 % sai perustoimeentulotukea</a:t>
            </a:r>
          </a:p>
        </p:txBody>
      </p:sp>
      <p:sp>
        <p:nvSpPr>
          <p:cNvPr id="8" name="Tekstiruutu 7"/>
          <p:cNvSpPr txBox="1"/>
          <p:nvPr/>
        </p:nvSpPr>
        <p:spPr>
          <a:xfrm>
            <a:off x="551384" y="6021288"/>
            <a:ext cx="8784976"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Segoe UI Semilight"/>
                <a:ea typeface="+mn-ea"/>
                <a:cs typeface="+mn-cs"/>
              </a:rPr>
              <a:t>Mukana jotakin kolmesta etuudesta saaneet 18–64-vuotiaat,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Segoe UI Semilight"/>
                <a:ea typeface="+mn-ea"/>
                <a:cs typeface="+mn-cs"/>
              </a:rPr>
              <a:t>jotka eivät saaneet opintotukea kyseisenä kuukautena. Koko ryhmän N= 424 567.</a:t>
            </a:r>
          </a:p>
        </p:txBody>
      </p:sp>
    </p:spTree>
    <p:extLst>
      <p:ext uri="{BB962C8B-B14F-4D97-AF65-F5344CB8AC3E}">
        <p14:creationId xmlns:p14="http://schemas.microsoft.com/office/powerpoint/2010/main" val="25165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isällön paikkamerkki 11"/>
          <p:cNvSpPr>
            <a:spLocks noGrp="1"/>
          </p:cNvSpPr>
          <p:nvPr>
            <p:ph sz="half" idx="2"/>
          </p:nvPr>
        </p:nvSpPr>
        <p:spPr>
          <a:xfrm>
            <a:off x="6227999" y="1449977"/>
            <a:ext cx="5040000" cy="4418023"/>
          </a:xfrm>
        </p:spPr>
        <p:txBody>
          <a:bodyPr/>
          <a:lstStyle/>
          <a:p>
            <a:r>
              <a:rPr lang="fi-FI" sz="1400" dirty="0"/>
              <a:t>Hylkäävän eläkepäätöksen jälkeen työkyvyttömäksi itsensä kokevan voi olla vaikeaa välttyä etuuskierteiltä. Toisaalta yhteiskunnan kannalta jäljellä oleva työkyky jää herkästi hyödyntämättä</a:t>
            </a:r>
          </a:p>
          <a:p>
            <a:r>
              <a:rPr lang="fi-FI" sz="1400" dirty="0"/>
              <a:t>Hylkäävän eläkepäätöksen</a:t>
            </a:r>
            <a:r>
              <a:rPr lang="fi-FI" sz="1400" i="1" dirty="0"/>
              <a:t> jälkeen</a:t>
            </a:r>
            <a:r>
              <a:rPr lang="fi-FI" sz="1400" dirty="0"/>
              <a:t> ensisijaiseksi ongelmaksi muodostuu toimeentulon varmistaminen.</a:t>
            </a:r>
          </a:p>
          <a:p>
            <a:r>
              <a:rPr lang="fi-FI" sz="1400" dirty="0"/>
              <a:t>Valtaosa hylkäyspäätöksen saaneista työkyvyttömyyseläkkeen hakijoista on hylkäyksen jälkeen työttömänä, kun työhön paluu ei onnistu, kuntoutumiseen ei ole valmiuksia ja enimmäismäärä sairauspäivärahaa on käytetty.</a:t>
            </a:r>
          </a:p>
          <a:p>
            <a:r>
              <a:rPr lang="fi-FI" sz="1400" dirty="0"/>
              <a:t>Samoin yleistä on vuorottelu työttömyyden, sairauspäivärahan ja kuntoutusrahan välillä. Yli puolella tutkittavista hylkäyksen jälkeiseen neljään vuoteen mahtui vähintään kahta ja noin viidenneksellä kaikkia kolmea tutkituista etuuksista. Tämä kuvastaa toimeentulon vakiintumattomuutta.</a:t>
            </a:r>
          </a:p>
        </p:txBody>
      </p:sp>
      <p:sp>
        <p:nvSpPr>
          <p:cNvPr id="4" name="Päivämäärän paikkamerkki 3"/>
          <p:cNvSpPr>
            <a:spLocks noGrp="1"/>
          </p:cNvSpPr>
          <p:nvPr>
            <p:ph type="dt" sz="half" idx="10"/>
          </p:nvPr>
        </p:nvSpPr>
        <p:spPr/>
        <p:txBody>
          <a:bodyPr/>
          <a:lstStyle/>
          <a:p>
            <a:fld id="{864E46B8-A670-41B8-90F9-2FC6FC877FA2}" type="datetime1">
              <a:rPr lang="fi-FI" smtClean="0"/>
              <a:t>4.5.2020</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6</a:t>
            </a:fld>
            <a:endParaRPr lang="fi-FI"/>
          </a:p>
        </p:txBody>
      </p:sp>
      <p:pic>
        <p:nvPicPr>
          <p:cNvPr id="8" name="Kuva 7"/>
          <p:cNvPicPr>
            <a:picLocks noChangeAspect="1"/>
          </p:cNvPicPr>
          <p:nvPr/>
        </p:nvPicPr>
        <p:blipFill>
          <a:blip r:embed="rId3"/>
          <a:stretch>
            <a:fillRect/>
          </a:stretch>
        </p:blipFill>
        <p:spPr>
          <a:xfrm>
            <a:off x="1094313" y="1201783"/>
            <a:ext cx="4653343" cy="3735977"/>
          </a:xfrm>
          <a:prstGeom prst="rect">
            <a:avLst/>
          </a:prstGeom>
        </p:spPr>
      </p:pic>
      <p:sp>
        <p:nvSpPr>
          <p:cNvPr id="13" name="Tekstiruutu 12"/>
          <p:cNvSpPr txBox="1"/>
          <p:nvPr/>
        </p:nvSpPr>
        <p:spPr>
          <a:xfrm rot="10800000" flipH="1" flipV="1">
            <a:off x="485177" y="683734"/>
            <a:ext cx="4622400" cy="461665"/>
          </a:xfrm>
          <a:prstGeom prst="rect">
            <a:avLst/>
          </a:prstGeom>
          <a:noFill/>
        </p:spPr>
        <p:txBody>
          <a:bodyPr wrap="square" rtlCol="0">
            <a:spAutoFit/>
          </a:bodyPr>
          <a:lstStyle/>
          <a:p>
            <a:r>
              <a:rPr lang="fi-FI" dirty="0">
                <a:solidFill>
                  <a:schemeClr val="accent5">
                    <a:lumMod val="50000"/>
                  </a:schemeClr>
                </a:solidFill>
              </a:rPr>
              <a:t>Työkyvyttömyys ja toimeentulo</a:t>
            </a:r>
          </a:p>
        </p:txBody>
      </p:sp>
    </p:spTree>
    <p:extLst>
      <p:ext uri="{BB962C8B-B14F-4D97-AF65-F5344CB8AC3E}">
        <p14:creationId xmlns:p14="http://schemas.microsoft.com/office/powerpoint/2010/main" val="325867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Erityistä tukea tarvitsevat asiakkaat – keitä he ovat?</a:t>
            </a:r>
          </a:p>
        </p:txBody>
      </p:sp>
      <p:sp>
        <p:nvSpPr>
          <p:cNvPr id="3" name="Sisällön paikkamerkki 2"/>
          <p:cNvSpPr>
            <a:spLocks noGrp="1"/>
          </p:cNvSpPr>
          <p:nvPr>
            <p:ph idx="1"/>
          </p:nvPr>
        </p:nvSpPr>
        <p:spPr/>
        <p:txBody>
          <a:bodyPr/>
          <a:lstStyle/>
          <a:p>
            <a:r>
              <a:rPr lang="fi-FI" dirty="0"/>
              <a:t>Syrjäytymisvaarassa olevat nuoret</a:t>
            </a:r>
          </a:p>
          <a:p>
            <a:r>
              <a:rPr lang="fi-FI" dirty="0"/>
              <a:t>Asunnottomat</a:t>
            </a:r>
          </a:p>
          <a:p>
            <a:r>
              <a:rPr lang="fi-FI" dirty="0"/>
              <a:t>Päihdekuntoutujat</a:t>
            </a:r>
          </a:p>
          <a:p>
            <a:r>
              <a:rPr lang="fi-FI" dirty="0"/>
              <a:t>Mielenterveyskuntoutujat</a:t>
            </a:r>
          </a:p>
          <a:p>
            <a:r>
              <a:rPr lang="fi-FI" dirty="0"/>
              <a:t>Henkilöt, joiden työ- ja toimintakyky on sairauden vuoksi alentunut</a:t>
            </a:r>
          </a:p>
          <a:p>
            <a:r>
              <a:rPr lang="fi-FI" dirty="0"/>
              <a:t>Työvoiman ulkopuolella olevat henkilöt</a:t>
            </a:r>
          </a:p>
          <a:p>
            <a:pPr marL="0" indent="0">
              <a:buNone/>
            </a:pPr>
            <a:endParaRPr lang="fi-FI" dirty="0"/>
          </a:p>
          <a:p>
            <a:pPr marL="0" indent="0">
              <a:buNone/>
            </a:pPr>
            <a:r>
              <a:rPr lang="fi-FI" dirty="0"/>
              <a:t>Kukaan ei tiedä tarkasti keitä he ovat tai paljonko heitä on. Yhteistä kyseiselle asiakasryhmälle on, että Kelan normaalit asiointikanavat soveltuvat heille huonosti ja heidän avuntarpeensa on monimuotoisempaa.</a:t>
            </a:r>
          </a:p>
        </p:txBody>
      </p:sp>
    </p:spTree>
    <p:extLst>
      <p:ext uri="{BB962C8B-B14F-4D97-AF65-F5344CB8AC3E}">
        <p14:creationId xmlns:p14="http://schemas.microsoft.com/office/powerpoint/2010/main" val="152117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1424" y="352025"/>
            <a:ext cx="10332000" cy="1008000"/>
          </a:xfrm>
        </p:spPr>
        <p:txBody>
          <a:bodyPr/>
          <a:lstStyle/>
          <a:p>
            <a:r>
              <a:rPr lang="fi-FI" dirty="0" err="1"/>
              <a:t>Avo</a:t>
            </a:r>
            <a:r>
              <a:rPr lang="fi-FI" dirty="0"/>
              <a:t>-</a:t>
            </a:r>
            <a:r>
              <a:rPr lang="fi-FI"/>
              <a:t> </a:t>
            </a:r>
            <a:r>
              <a:rPr lang="fi-FI" dirty="0"/>
              <a:t>ja laitoshoidon palveluja saavat asiakkaat</a:t>
            </a:r>
            <a:br>
              <a:rPr lang="fi-FI"/>
            </a:br>
            <a:endParaRPr lang="fi-FI" dirty="0"/>
          </a:p>
        </p:txBody>
      </p:sp>
      <p:sp>
        <p:nvSpPr>
          <p:cNvPr id="3" name="Sisällön paikkamerkki 2"/>
          <p:cNvSpPr>
            <a:spLocks noGrp="1"/>
          </p:cNvSpPr>
          <p:nvPr>
            <p:ph idx="1"/>
          </p:nvPr>
        </p:nvSpPr>
        <p:spPr>
          <a:xfrm>
            <a:off x="623392" y="1385812"/>
            <a:ext cx="10332000" cy="4473304"/>
          </a:xfrm>
        </p:spPr>
        <p:txBody>
          <a:bodyPr/>
          <a:lstStyle/>
          <a:p>
            <a:pPr lvl="1"/>
            <a:r>
              <a:rPr lang="fi-FI" dirty="0"/>
              <a:t>Kuntakohtaiset palvelut ja niistä perittävät erilaiset  ja epäyhtenäiset asiakasmaksut vaikeuttavat asiakkaiden hakemusten käsittelyä.</a:t>
            </a:r>
          </a:p>
          <a:p>
            <a:pPr lvl="1"/>
            <a:r>
              <a:rPr lang="fi-FI" dirty="0"/>
              <a:t>Vankilassa olevien, asepalvelusta suorittavien sekä vastaanottokeskuksessa asuvien tukioikeuden määrittelyyn liittyy vastaavia ongelmia.</a:t>
            </a:r>
          </a:p>
          <a:p>
            <a:pPr lvl="1"/>
            <a:r>
              <a:rPr lang="fi-FI" dirty="0"/>
              <a:t>Laissa ei ole tukea laskelman laatimiseksi tai hakijan perusosan määrittelemiseksi. Hakija voi olla oikeutettu erilasiin palveluihin, jotka kuuluvat perusosalla katettaviin tai muina perusmenoina huomioitaviin menoihin. Laissa ei ole määritelty, miten etu, jonka asiakas saa, huomioidaan tukilaskelmaa tehtäessä. </a:t>
            </a:r>
          </a:p>
          <a:p>
            <a:pPr marL="359991" lvl="1" indent="0">
              <a:buNone/>
            </a:pPr>
            <a:endParaRPr lang="fi-FI" dirty="0"/>
          </a:p>
          <a:p>
            <a:pPr marL="359991" lvl="1" indent="0">
              <a:buNone/>
            </a:pPr>
            <a:r>
              <a:rPr lang="fi-FI" dirty="0"/>
              <a:t>Lainsäädännössä tulisi tarkemmin määritellä miten suhtaudutaan </a:t>
            </a:r>
            <a:r>
              <a:rPr lang="fi-FI" dirty="0" err="1"/>
              <a:t>avo</a:t>
            </a:r>
            <a:r>
              <a:rPr lang="fi-FI" dirty="0"/>
              <a:t>- ja laitoshoidossa olevan henkilön eri menoihin kuten palvelumaksuihin (esim. palvelumaksut, ateriamaksut sekä hoitoon ja hoivaan kuuluvat maksut).  </a:t>
            </a:r>
          </a:p>
          <a:p>
            <a:endParaRPr lang="fi-FI" dirty="0"/>
          </a:p>
        </p:txBody>
      </p:sp>
    </p:spTree>
    <p:extLst>
      <p:ext uri="{BB962C8B-B14F-4D97-AF65-F5344CB8AC3E}">
        <p14:creationId xmlns:p14="http://schemas.microsoft.com/office/powerpoint/2010/main" val="149037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Ylijäämäinen laskelma</a:t>
            </a:r>
          </a:p>
        </p:txBody>
      </p:sp>
      <p:sp>
        <p:nvSpPr>
          <p:cNvPr id="3" name="Sisällön paikkamerkki 2"/>
          <p:cNvSpPr>
            <a:spLocks noGrp="1"/>
          </p:cNvSpPr>
          <p:nvPr>
            <p:ph idx="1"/>
          </p:nvPr>
        </p:nvSpPr>
        <p:spPr/>
        <p:txBody>
          <a:bodyPr/>
          <a:lstStyle/>
          <a:p>
            <a:r>
              <a:rPr lang="fi-FI" dirty="0"/>
              <a:t>Ylijäämäinen laskelma estää tuen maksamisen ja </a:t>
            </a:r>
            <a:r>
              <a:rPr lang="fi-FI"/>
              <a:t>maksusitoumuksen antamisen  </a:t>
            </a:r>
            <a:endParaRPr lang="fi-FI" dirty="0"/>
          </a:p>
          <a:p>
            <a:pPr lvl="1"/>
            <a:r>
              <a:rPr lang="fi-FI" dirty="0"/>
              <a:t>Ehdottomuus johtaa joissain tilanteissa kohtuuttomuuteen. Pieni ylijäämä voi estää </a:t>
            </a:r>
            <a:r>
              <a:rPr lang="fi-FI"/>
              <a:t>maksusitoumuksen tai </a:t>
            </a:r>
            <a:r>
              <a:rPr lang="fi-FI" dirty="0"/>
              <a:t>vuokravakuuden antamisen. Tilanne saattaa johtaa siihen, että kunta joutuu kustantamaan sellaisia menoja täydentävästä tai ehkäisevästä toimeentulotuesta, jotka kuuluisivat perustoimeentulotukeen.</a:t>
            </a:r>
          </a:p>
          <a:p>
            <a:pPr lvl="1"/>
            <a:r>
              <a:rPr lang="fi-FI"/>
              <a:t>Asiakkaan </a:t>
            </a:r>
            <a:r>
              <a:rPr lang="fi-FI" dirty="0"/>
              <a:t>edun mukaista olisi, että Kela voisi käyttää harkintaa erityisesti ylijäämän ollessa pieni. </a:t>
            </a:r>
          </a:p>
          <a:p>
            <a:pPr lvl="1"/>
            <a:endParaRPr lang="fi-FI" dirty="0">
              <a:solidFill>
                <a:srgbClr val="FF0000"/>
              </a:solidFill>
            </a:endParaRPr>
          </a:p>
        </p:txBody>
      </p:sp>
    </p:spTree>
    <p:extLst>
      <p:ext uri="{BB962C8B-B14F-4D97-AF65-F5344CB8AC3E}">
        <p14:creationId xmlns:p14="http://schemas.microsoft.com/office/powerpoint/2010/main" val="2189404364"/>
      </p:ext>
    </p:extLst>
  </p:cSld>
  <p:clrMapOvr>
    <a:masterClrMapping/>
  </p:clrMapOvr>
</p:sld>
</file>

<file path=ppt/theme/theme1.xml><?xml version="1.0" encoding="utf-8"?>
<a:theme xmlns:a="http://schemas.openxmlformats.org/drawingml/2006/main" name="Kela vihreä">
  <a:themeElements>
    <a:clrScheme name="Kela_vihreä">
      <a:dk1>
        <a:srgbClr val="000000"/>
      </a:dk1>
      <a:lt1>
        <a:srgbClr val="FFFFFF"/>
      </a:lt1>
      <a:dk2>
        <a:srgbClr val="0EB24C"/>
      </a:dk2>
      <a:lt2>
        <a:srgbClr val="8C8B8D"/>
      </a:lt2>
      <a:accent1>
        <a:srgbClr val="0EB24C"/>
      </a:accent1>
      <a:accent2>
        <a:srgbClr val="009CDB"/>
      </a:accent2>
      <a:accent3>
        <a:srgbClr val="F15B23"/>
      </a:accent3>
      <a:accent4>
        <a:srgbClr val="EE145B"/>
      </a:accent4>
      <a:accent5>
        <a:srgbClr val="003580"/>
      </a:accent5>
      <a:accent6>
        <a:srgbClr val="FDB916"/>
      </a:accent6>
      <a:hlink>
        <a:srgbClr val="009CDB"/>
      </a:hlink>
      <a:folHlink>
        <a:srgbClr val="662584"/>
      </a:folHlink>
    </a:clrScheme>
    <a:fontScheme name="Kela">
      <a:majorFont>
        <a:latin typeface="Segoe UI Semiligh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EB24C"/>
        </a:solidFill>
        <a:ln>
          <a:solidFill>
            <a:srgbClr val="0EB24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EB24C"/>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ela PowerPoint vihreä-keltainen.potx" id="{3F8BF33F-C30B-44BB-87DB-E6C31FD712C8}" vid="{BDB3F3CE-03C3-4420-AB16-33B61D1086F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ela PowerPoint vihreä-keltainen (työtilat)" ma:contentTypeID="0x010100B5B0C7C8E89E4B24A1DD48391A5B64DF00104209A661E54CD587BC7C170A805A750032FD0152CAC0425A84D57893B9FBFF15007BFB8AA3BE51CC43805E39279C637BB9" ma:contentTypeVersion="12" ma:contentTypeDescription="Luo uusi asiakirja." ma:contentTypeScope="" ma:versionID="9daf9d3d9acdaf56a8889d7ffc194bc2">
  <xsd:schema xmlns:xsd="http://www.w3.org/2001/XMLSchema" xmlns:xs="http://www.w3.org/2001/XMLSchema" xmlns:p="http://schemas.microsoft.com/office/2006/metadata/properties" xmlns:ns2="28d5f0a3-ab75-4f37-b21c-c5486e890318" targetNamespace="http://schemas.microsoft.com/office/2006/metadata/properties" ma:root="true" ma:fieldsID="873db681f4717dde621fcf5a3323dfee" ns2:_="">
    <xsd:import namespace="28d5f0a3-ab75-4f37-b21c-c5486e890318"/>
    <xsd:element name="properties">
      <xsd:complexType>
        <xsd:sequence>
          <xsd:element name="documentManagement">
            <xsd:complexType>
              <xsd:all>
                <xsd:element ref="ns2:KelaKuvaus" minOccurs="0"/>
                <xsd:element ref="ns2:f721df5e45f944579809e2a3903aa817" minOccurs="0"/>
                <xsd:element ref="ns2:TaxCatchAll" minOccurs="0"/>
                <xsd:element ref="ns2:TaxCatchAllLabel" minOccurs="0"/>
                <xsd:element ref="ns2:TaxKeywordTaxHTField" minOccurs="0"/>
                <xsd:element ref="ns2:e53f7fded1c34b15bbf16fc4b4798b6a" minOccurs="0"/>
                <xsd:element ref="ns2:hfc18b29aed44339bbdc39df31ab0fbf" minOccurs="0"/>
                <xsd:element ref="ns2:je38d6a6b76c4a24843bec5179df8dbe" minOccurs="0"/>
                <xsd:element ref="ns2:j0be05872c2d4232bfb1a6c120cbdd2c" minOccurs="0"/>
                <xsd:element ref="ns2:bcefd7c481cb48f4861306052502dba8" minOccurs="0"/>
                <xsd:element ref="ns2:jd32bd60a3ed49c984e203f2c1797fd7" minOccurs="0"/>
                <xsd:element ref="ns2:l284e851add84855ab4a13e805c1c02b" minOccurs="0"/>
                <xsd:element ref="ns2:j875f3fda00345e6808e9e260f685289" minOccurs="0"/>
                <xsd:element ref="ns2:KelaPaivamaara" minOccurs="0"/>
                <xsd:element ref="ns2:Vanhentun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5f0a3-ab75-4f37-b21c-c5486e890318" elementFormDefault="qualified">
    <xsd:import namespace="http://schemas.microsoft.com/office/2006/documentManagement/types"/>
    <xsd:import namespace="http://schemas.microsoft.com/office/infopath/2007/PartnerControls"/>
    <xsd:element name="KelaKuvaus" ma:index="8" nillable="true" ma:displayName="Kela kuvaus" ma:internalName="KelaKuvaus" ma:readOnly="false">
      <xsd:simpleType>
        <xsd:restriction base="dms:Note">
          <xsd:maxLength value="255"/>
        </xsd:restriction>
      </xsd:simpleType>
    </xsd:element>
    <xsd:element name="f721df5e45f944579809e2a3903aa817" ma:index="9" nillable="true" ma:taxonomy="true" ma:internalName="f721df5e45f944579809e2a3903aa817" ma:taxonomyFieldName="KelaAsiasanat" ma:displayName="Asiasanat" ma:readOnly="false" ma:default="" ma:fieldId="{f721df5e-45f9-4457-9809-e2a3903aa817}" ma:taxonomyMulti="true" ma:sspId="4c5c86b2-34ba-4440-84a3-2847672c608a" ma:termSetId="5542d321-0a2b-42bf-8a33-8ddb6f1f1dd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52932ffc-add2-4fd0-bb40-5c283d994912}" ma:internalName="TaxCatchAll" ma:showField="CatchAllData" ma:web="1fa55a64-cf18-4a33-a408-7d5abbd48f63">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52932ffc-add2-4fd0-bb40-5c283d994912}" ma:internalName="TaxCatchAllLabel" ma:readOnly="true" ma:showField="CatchAllDataLabel" ma:web="1fa55a64-cf18-4a33-a408-7d5abbd48f63">
      <xsd:complexType>
        <xsd:complexContent>
          <xsd:extension base="dms:MultiChoiceLookup">
            <xsd:sequence>
              <xsd:element name="Value" type="dms:Lookup" maxOccurs="unbounded" minOccurs="0" nillable="true"/>
            </xsd:sequence>
          </xsd:extension>
        </xsd:complexContent>
      </xsd:complexType>
    </xsd:element>
    <xsd:element name="TaxKeywordTaxHTField" ma:index="13" nillable="true" ma:taxonomy="true" ma:internalName="TaxKeywordTaxHTField" ma:taxonomyFieldName="TaxKeyword" ma:displayName="Vapaat asiasanat" ma:readOnly="false" ma:fieldId="{23f27201-bee3-471e-b2e7-b64fd8b7ca38}" ma:taxonomyMulti="true" ma:sspId="4c5c86b2-34ba-4440-84a3-2847672c608a" ma:termSetId="00000000-0000-0000-0000-000000000000" ma:anchorId="00000000-0000-0000-0000-000000000000" ma:open="true" ma:isKeyword="true">
      <xsd:complexType>
        <xsd:sequence>
          <xsd:element ref="pc:Terms" minOccurs="0" maxOccurs="1"/>
        </xsd:sequence>
      </xsd:complexType>
    </xsd:element>
    <xsd:element name="e53f7fded1c34b15bbf16fc4b4798b6a" ma:index="15" ma:taxonomy="true" ma:internalName="e53f7fded1c34b15bbf16fc4b4798b6a" ma:taxonomyFieldName="KelaNostaIntranettiin" ma:displayName="Nosta intranettiin" ma:readOnly="false" ma:default="-1;#Ei|4da38706-6322-4438-8e0a-a80ce46c1d74" ma:fieldId="{e53f7fde-d1c3-4b15-bbf1-6fc4b4798b6a}" ma:sspId="4c5c86b2-34ba-4440-84a3-2847672c608a" ma:termSetId="10bf8a1a-1f69-4a5f-ab60-3581b73e1222" ma:anchorId="00000000-0000-0000-0000-000000000000" ma:open="false" ma:isKeyword="false">
      <xsd:complexType>
        <xsd:sequence>
          <xsd:element ref="pc:Terms" minOccurs="0" maxOccurs="1"/>
        </xsd:sequence>
      </xsd:complexType>
    </xsd:element>
    <xsd:element name="hfc18b29aed44339bbdc39df31ab0fbf" ma:index="17" nillable="true" ma:taxonomy="true" ma:internalName="hfc18b29aed44339bbdc39df31ab0fbf" ma:taxonomyFieldName="KelaSinettiLuokka" ma:displayName="Sinetti-luokka" ma:readOnly="false" ma:fieldId="{1fc18b29-aed4-4339-bbdc-39df31ab0fbf}" ma:sspId="4c5c86b2-34ba-4440-84a3-2847672c608a" ma:termSetId="0aa28ecf-894e-4be0-b074-023a8e2c2ec6" ma:anchorId="00000000-0000-0000-0000-000000000000" ma:open="false" ma:isKeyword="false">
      <xsd:complexType>
        <xsd:sequence>
          <xsd:element ref="pc:Terms" minOccurs="0" maxOccurs="1"/>
        </xsd:sequence>
      </xsd:complexType>
    </xsd:element>
    <xsd:element name="je38d6a6b76c4a24843bec5179df8dbe" ma:index="19" nillable="true" ma:taxonomy="true" ma:internalName="je38d6a6b76c4a24843bec5179df8dbe" ma:taxonomyFieldName="KelaOrganisaatio" ma:displayName="Organisaatio" ma:readOnly="false" ma:fieldId="{3e38d6a6-b76c-4a24-843b-ec5179df8dbe}" ma:sspId="4c5c86b2-34ba-4440-84a3-2847672c608a" ma:termSetId="02def8b6-f7d2-45ba-b520-fd72e17a1328" ma:anchorId="00000000-0000-0000-0000-000000000000" ma:open="false" ma:isKeyword="false">
      <xsd:complexType>
        <xsd:sequence>
          <xsd:element ref="pc:Terms" minOccurs="0" maxOccurs="1"/>
        </xsd:sequence>
      </xsd:complexType>
    </xsd:element>
    <xsd:element name="j0be05872c2d4232bfb1a6c120cbdd2c" ma:index="21" nillable="true" ma:taxonomy="true" ma:internalName="j0be05872c2d4232bfb1a6c120cbdd2c" ma:taxonomyFieldName="KelaProjekti" ma:displayName="Projekti" ma:readOnly="false" ma:fieldId="{30be0587-2c2d-4232-bfb1-a6c120cbdd2c}" ma:sspId="4c5c86b2-34ba-4440-84a3-2847672c608a" ma:termSetId="323e2c25-3e48-47d5-ac8e-2d902997cd95" ma:anchorId="00000000-0000-0000-0000-000000000000" ma:open="false" ma:isKeyword="false">
      <xsd:complexType>
        <xsd:sequence>
          <xsd:element ref="pc:Terms" minOccurs="0" maxOccurs="1"/>
        </xsd:sequence>
      </xsd:complexType>
    </xsd:element>
    <xsd:element name="bcefd7c481cb48f4861306052502dba8" ma:index="23" nillable="true" ma:taxonomy="true" ma:internalName="bcefd7c481cb48f4861306052502dba8" ma:taxonomyFieldName="KelaTyoryhma" ma:displayName="Työryhmä" ma:readOnly="false" ma:default="-1;#Kelan sidosryhmätyö |f53ebb86-ce6c-4bea-9969-4d7bc3b7c296" ma:fieldId="{bcefd7c4-81cb-48f4-8613-06052502dba8}" ma:sspId="4c5c86b2-34ba-4440-84a3-2847672c608a" ma:termSetId="4b9da738-be0d-4d6b-8d76-c446442f1894" ma:anchorId="00000000-0000-0000-0000-000000000000" ma:open="false" ma:isKeyword="false">
      <xsd:complexType>
        <xsd:sequence>
          <xsd:element ref="pc:Terms" minOccurs="0" maxOccurs="1"/>
        </xsd:sequence>
      </xsd:complexType>
    </xsd:element>
    <xsd:element name="jd32bd60a3ed49c984e203f2c1797fd7" ma:index="25" nillable="true" ma:taxonomy="true" ma:internalName="jd32bd60a3ed49c984e203f2c1797fd7" ma:taxonomyFieldName="KelaNavigaatiotermi" ma:displayName="Navigaatiotermi" ma:readOnly="false" ma:fieldId="{3d32bd60-a3ed-49c9-84e2-03f2c1797fd7}" ma:sspId="4c5c86b2-34ba-4440-84a3-2847672c608a" ma:termSetId="3eb46731-101f-4040-8309-e14179209745" ma:anchorId="00000000-0000-0000-0000-000000000000" ma:open="false" ma:isKeyword="false">
      <xsd:complexType>
        <xsd:sequence>
          <xsd:element ref="pc:Terms" minOccurs="0" maxOccurs="1"/>
        </xsd:sequence>
      </xsd:complexType>
    </xsd:element>
    <xsd:element name="l284e851add84855ab4a13e805c1c02b" ma:index="27" nillable="true" ma:taxonomy="true" ma:internalName="l284e851add84855ab4a13e805c1c02b" ma:taxonomyFieldName="KelaDokumenttiluokka" ma:displayName="Dokumenttiluokka" ma:readOnly="false" ma:fieldId="{5284e851-add8-4855-ab4a-13e805c1c02b}" ma:sspId="4c5c86b2-34ba-4440-84a3-2847672c608a" ma:termSetId="bf7000c1-2b82-4fd1-b8de-c823b525e770" ma:anchorId="00000000-0000-0000-0000-000000000000" ma:open="true" ma:isKeyword="false">
      <xsd:complexType>
        <xsd:sequence>
          <xsd:element ref="pc:Terms" minOccurs="0" maxOccurs="1"/>
        </xsd:sequence>
      </xsd:complexType>
    </xsd:element>
    <xsd:element name="j875f3fda00345e6808e9e260f685289" ma:index="29" nillable="true" ma:taxonomy="true" ma:internalName="j875f3fda00345e6808e9e260f685289" ma:taxonomyFieldName="KelaOmaLuokitus" ma:displayName="Oma luokitus" ma:readOnly="false" ma:fieldId="{3875f3fd-a003-45e6-808e-9e260f685289}" ma:sspId="4c5c86b2-34ba-4440-84a3-2847672c608a" ma:termSetId="7be5a490-7862-4d43-8be3-55881a9c3452" ma:anchorId="00000000-0000-0000-0000-000000000000" ma:open="true" ma:isKeyword="false">
      <xsd:complexType>
        <xsd:sequence>
          <xsd:element ref="pc:Terms" minOccurs="0" maxOccurs="1"/>
        </xsd:sequence>
      </xsd:complexType>
    </xsd:element>
    <xsd:element name="KelaPaivamaara" ma:index="31" nillable="true" ma:displayName="Päivämäärä" ma:description="" ma:format="DateOnly" ma:internalName="KelaPaivamaara" ma:readOnly="false">
      <xsd:simpleType>
        <xsd:restriction base="dms:DateTime"/>
      </xsd:simpleType>
    </xsd:element>
    <xsd:element name="Vanhentunut" ma:index="32" nillable="true" ma:displayName="Vanhentunut" ma:default="0" ma:description="Kertoo onko dokumentti käytössä vai vanhentunut" ma:internalName="Vanhentunut">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284e851add84855ab4a13e805c1c02b xmlns="28d5f0a3-ab75-4f37-b21c-c5486e890318">
      <Terms xmlns="http://schemas.microsoft.com/office/infopath/2007/PartnerControls"/>
    </l284e851add84855ab4a13e805c1c02b>
    <je38d6a6b76c4a24843bec5179df8dbe xmlns="28d5f0a3-ab75-4f37-b21c-c5486e890318">
      <Terms xmlns="http://schemas.microsoft.com/office/infopath/2007/PartnerControls"/>
    </je38d6a6b76c4a24843bec5179df8dbe>
    <KelaPaivamaara xmlns="28d5f0a3-ab75-4f37-b21c-c5486e890318" xsi:nil="true"/>
    <hfc18b29aed44339bbdc39df31ab0fbf xmlns="28d5f0a3-ab75-4f37-b21c-c5486e890318">
      <Terms xmlns="http://schemas.microsoft.com/office/infopath/2007/PartnerControls">
        <TermInfo xmlns="http://schemas.microsoft.com/office/infopath/2007/PartnerControls">
          <TermName xmlns="http://schemas.microsoft.com/office/infopath/2007/PartnerControls">Esitysmateriaali</TermName>
          <TermId xmlns="http://schemas.microsoft.com/office/infopath/2007/PartnerControls">bc3562a6-54fc-4b8f-8225-109eda430952</TermId>
        </TermInfo>
      </Terms>
    </hfc18b29aed44339bbdc39df31ab0fbf>
    <KelaKuvaus xmlns="28d5f0a3-ab75-4f37-b21c-c5486e890318" xsi:nil="true"/>
    <e53f7fded1c34b15bbf16fc4b4798b6a xmlns="28d5f0a3-ab75-4f37-b21c-c5486e890318">
      <Terms xmlns="http://schemas.microsoft.com/office/infopath/2007/PartnerControls">
        <TermInfo xmlns="http://schemas.microsoft.com/office/infopath/2007/PartnerControls">
          <TermName xmlns="http://schemas.microsoft.com/office/infopath/2007/PartnerControls">Ei</TermName>
          <TermId xmlns="http://schemas.microsoft.com/office/infopath/2007/PartnerControls">4da38706-6322-4438-8e0a-a80ce46c1d74</TermId>
        </TermInfo>
      </Terms>
    </e53f7fded1c34b15bbf16fc4b4798b6a>
    <j0be05872c2d4232bfb1a6c120cbdd2c xmlns="28d5f0a3-ab75-4f37-b21c-c5486e890318">
      <Terms xmlns="http://schemas.microsoft.com/office/infopath/2007/PartnerControls"/>
    </j0be05872c2d4232bfb1a6c120cbdd2c>
    <Vanhentunut xmlns="28d5f0a3-ab75-4f37-b21c-c5486e890318">false</Vanhentunut>
    <f721df5e45f944579809e2a3903aa817 xmlns="28d5f0a3-ab75-4f37-b21c-c5486e890318">
      <Terms xmlns="http://schemas.microsoft.com/office/infopath/2007/PartnerControls"/>
    </f721df5e45f944579809e2a3903aa817>
    <TaxKeywordTaxHTField xmlns="28d5f0a3-ab75-4f37-b21c-c5486e890318">
      <Terms xmlns="http://schemas.microsoft.com/office/infopath/2007/PartnerControls"/>
    </TaxKeywordTaxHTField>
    <jd32bd60a3ed49c984e203f2c1797fd7 xmlns="28d5f0a3-ab75-4f37-b21c-c5486e890318">
      <Terms xmlns="http://schemas.microsoft.com/office/infopath/2007/PartnerControls"/>
    </jd32bd60a3ed49c984e203f2c1797fd7>
    <bcefd7c481cb48f4861306052502dba8 xmlns="28d5f0a3-ab75-4f37-b21c-c5486e890318">
      <Terms xmlns="http://schemas.microsoft.com/office/infopath/2007/PartnerControls">
        <TermInfo xmlns="http://schemas.microsoft.com/office/infopath/2007/PartnerControls">
          <TermName xmlns="http://schemas.microsoft.com/office/infopath/2007/PartnerControls">Kelan sidosryhmätyö</TermName>
          <TermId xmlns="http://schemas.microsoft.com/office/infopath/2007/PartnerControls">f53ebb86-ce6c-4bea-9969-4d7bc3b7c296</TermId>
        </TermInfo>
      </Terms>
    </bcefd7c481cb48f4861306052502dba8>
    <j875f3fda00345e6808e9e260f685289 xmlns="28d5f0a3-ab75-4f37-b21c-c5486e890318">
      <Terms xmlns="http://schemas.microsoft.com/office/infopath/2007/PartnerControls">
        <TermInfo xmlns="http://schemas.microsoft.com/office/infopath/2007/PartnerControls">
          <TermName xmlns="http://schemas.microsoft.com/office/infopath/2007/PartnerControls">Yleismateriaalit</TermName>
          <TermId xmlns="http://schemas.microsoft.com/office/infopath/2007/PartnerControls">f41c819c-bc99-45c7-a1f0-48e667b0ff97</TermId>
        </TermInfo>
      </Terms>
    </j875f3fda00345e6808e9e260f685289>
    <TaxCatchAll xmlns="28d5f0a3-ab75-4f37-b21c-c5486e890318">
      <Value>39</Value>
      <Value>11</Value>
      <Value>3</Value>
      <Value>8</Value>
    </TaxCatchAll>
  </documentManagement>
</p:properties>
</file>

<file path=customXml/item4.xml><?xml version="1.0" encoding="utf-8"?>
<?mso-contentType ?>
<SharedContentType xmlns="Microsoft.SharePoint.Taxonomy.ContentTypeSync" SourceId="4c5c86b2-34ba-4440-84a3-2847672c608a" ContentTypeId="0x010100B5B0C7C8E89E4B24A1DD48391A5B64DF00104209A661E54CD587BC7C170A805A750032FD0152CAC0425A84D57893B9FBFF15" PreviousValue="false"/>
</file>

<file path=customXml/itemProps1.xml><?xml version="1.0" encoding="utf-8"?>
<ds:datastoreItem xmlns:ds="http://schemas.openxmlformats.org/officeDocument/2006/customXml" ds:itemID="{9C2D66FD-BEC7-4BBF-9B21-5897C19D7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d5f0a3-ab75-4f37-b21c-c5486e890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A98DAC-2C0C-4E76-A9C6-0A19933F66EF}">
  <ds:schemaRefs>
    <ds:schemaRef ds:uri="http://schemas.microsoft.com/sharepoint/v3/contenttype/forms"/>
  </ds:schemaRefs>
</ds:datastoreItem>
</file>

<file path=customXml/itemProps3.xml><?xml version="1.0" encoding="utf-8"?>
<ds:datastoreItem xmlns:ds="http://schemas.openxmlformats.org/officeDocument/2006/customXml" ds:itemID="{457C0041-D25B-43B7-AC0B-C9EADBA02FA1}">
  <ds:schemaRefs>
    <ds:schemaRef ds:uri="http://purl.org/dc/dcmitype/"/>
    <ds:schemaRef ds:uri="http://schemas.microsoft.com/office/infopath/2007/PartnerControls"/>
    <ds:schemaRef ds:uri="http://schemas.microsoft.com/office/2006/metadata/properties"/>
    <ds:schemaRef ds:uri="http://www.w3.org/XML/1998/namespace"/>
    <ds:schemaRef ds:uri="http://purl.org/dc/elements/1.1/"/>
    <ds:schemaRef ds:uri="http://schemas.microsoft.com/office/2006/documentManagement/types"/>
    <ds:schemaRef ds:uri="28d5f0a3-ab75-4f37-b21c-c5486e890318"/>
    <ds:schemaRef ds:uri="http://schemas.openxmlformats.org/package/2006/metadata/core-properties"/>
    <ds:schemaRef ds:uri="http://purl.org/dc/terms/"/>
  </ds:schemaRefs>
</ds:datastoreItem>
</file>

<file path=customXml/itemProps4.xml><?xml version="1.0" encoding="utf-8"?>
<ds:datastoreItem xmlns:ds="http://schemas.openxmlformats.org/officeDocument/2006/customXml" ds:itemID="{1376A339-6ACA-4FBA-BA4E-172A66B2D3E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Kela PowerPoint vihreä-keltainen</Template>
  <TotalTime>11469</TotalTime>
  <Words>1585</Words>
  <Application>Microsoft Office PowerPoint</Application>
  <PresentationFormat>Laajakuva</PresentationFormat>
  <Paragraphs>346</Paragraphs>
  <Slides>17</Slides>
  <Notes>17</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Arial</vt:lpstr>
      <vt:lpstr>Calibri</vt:lpstr>
      <vt:lpstr>Segoe UI</vt:lpstr>
      <vt:lpstr>Segoe UI Semilight</vt:lpstr>
      <vt:lpstr>Times New Roman</vt:lpstr>
      <vt:lpstr>Kela vihreä</vt:lpstr>
      <vt:lpstr>Toimeentulotuen uudistaminen ja asiakkaiden henkilökohtainen tuki  </vt:lpstr>
      <vt:lpstr>PowerPoint-esitys</vt:lpstr>
      <vt:lpstr>PowerPoint-esitys</vt:lpstr>
      <vt:lpstr>PowerPoint-esitys</vt:lpstr>
      <vt:lpstr>Perustoimeentulotuen, Kelan työttömyysturvan ja yleisen asumistuen päällekkäisyys maaliskuussa 2019</vt:lpstr>
      <vt:lpstr>PowerPoint-esitys</vt:lpstr>
      <vt:lpstr>Erityistä tukea tarvitsevat asiakkaat – keitä he ovat?</vt:lpstr>
      <vt:lpstr>Avo- ja laitoshoidon palveluja saavat asiakkaat </vt:lpstr>
      <vt:lpstr>Ylijäämäinen laskelma</vt:lpstr>
      <vt:lpstr>Perustoimeentulotuen menot ja täydentävä toimeentulotuki</vt:lpstr>
      <vt:lpstr>Asiakkaan ohjaaminen sosiaalihuoltoon ja sosiaalihuollon tarpeesta ilmoittaminen</vt:lpstr>
      <vt:lpstr>Mistä tarpeen voi tunnistaa</vt:lpstr>
      <vt:lpstr>Huolen tunnistamisen malli</vt:lpstr>
      <vt:lpstr>PowerPoint-esitys</vt:lpstr>
      <vt:lpstr>Asiakkaan aktiivinen tuki</vt:lpstr>
      <vt:lpstr>Suomessa on kattava sosiaaliturva,  joka takaa toimeentulon elämän riskitilanteissa, mutta…</vt:lpstr>
      <vt:lpstr>Uutiskirjeet, lehdet ja muu viestintä</vt:lpstr>
    </vt:vector>
  </TitlesOfParts>
  <Company>Kela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Eduskunnan köyhyysryhmän tapaaminen 11.11.2019</dc:title>
  <dc:creator>Savolainen Soila</dc:creator>
  <cp:keywords/>
  <cp:lastModifiedBy>Elina Aaltonen</cp:lastModifiedBy>
  <cp:revision>73</cp:revision>
  <dcterms:created xsi:type="dcterms:W3CDTF">2018-02-26T11:45:08Z</dcterms:created>
  <dcterms:modified xsi:type="dcterms:W3CDTF">2020-05-04T10:15:48Z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0x010100B5B0C7C8E89E4B24A1DD48391A5B64DF00104209A661E54CD587BC7C170A805A750032FD0152CAC0425A84D57893B9FBFF15007BFB8AA3BE51CC43805E39279C637BB9</vt:lpwstr>
  </property>
  <property fmtid="{D5CDD505-2E9C-101B-9397-08002B2CF9AE}" pid="3" name="KelaTyoryhma">
    <vt:lpwstr>3;#Kelan sidosryhmätyö|f53ebb86-ce6c-4bea-9969-4d7bc3b7c296</vt:lpwstr>
  </property>
  <property fmtid="{D5CDD505-2E9C-101B-9397-08002B2CF9AE}" pid="4" name="TaxKeyword">
    <vt:lpwstr/>
  </property>
  <property fmtid="{D5CDD505-2E9C-101B-9397-08002B2CF9AE}" pid="5" name="KelaOmaLuokitus">
    <vt:lpwstr>39;#Yleismateriaalit|f41c819c-bc99-45c7-a1f0-48e667b0ff97</vt:lpwstr>
  </property>
  <property fmtid="{D5CDD505-2E9C-101B-9397-08002B2CF9AE}" pid="6" name="KelaNavigaatiotermi">
    <vt:lpwstr/>
  </property>
  <property fmtid="{D5CDD505-2E9C-101B-9397-08002B2CF9AE}" pid="7" name="KelaProjekti">
    <vt:lpwstr/>
  </property>
  <property fmtid="{D5CDD505-2E9C-101B-9397-08002B2CF9AE}" pid="8" name="KelaSinettiLuokka">
    <vt:lpwstr>11;#Esitysmateriaali|bc3562a6-54fc-4b8f-8225-109eda430952</vt:lpwstr>
  </property>
  <property fmtid="{D5CDD505-2E9C-101B-9397-08002B2CF9AE}" pid="9" name="KelaDokumenttiluokka">
    <vt:lpwstr/>
  </property>
  <property fmtid="{D5CDD505-2E9C-101B-9397-08002B2CF9AE}" pid="10" name="KelaAsiasanat">
    <vt:lpwstr/>
  </property>
  <property fmtid="{D5CDD505-2E9C-101B-9397-08002B2CF9AE}" pid="11" name="KelaNostaIntranettiin">
    <vt:lpwstr>8;#Ei|4da38706-6322-4438-8e0a-a80ce46c1d74</vt:lpwstr>
  </property>
  <property fmtid="{D5CDD505-2E9C-101B-9397-08002B2CF9AE}" pid="12" name="KelaOrganisaatio">
    <vt:lpwstr/>
  </property>
</Properties>
</file>